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7.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embeddings/oleObject7.bin" ContentType="application/vnd.openxmlformats-officedocument.oleObject"/>
  <Override PartName="/ppt/notesSlides/notesSlide66.xml" ContentType="application/vnd.openxmlformats-officedocument.presentationml.notesSlide+xml"/>
  <Override PartName="/ppt/embeddings/oleObject8.bin" ContentType="application/vnd.openxmlformats-officedocument.oleObject"/>
  <Override PartName="/ppt/notesSlides/notesSlide67.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embeddings/oleObject13.bin" ContentType="application/vnd.openxmlformats-officedocument.oleObject"/>
  <Override PartName="/ppt/notesSlides/notesSlide76.xml" ContentType="application/vnd.openxmlformats-officedocument.presentationml.notesSlide+xml"/>
  <Override PartName="/ppt/embeddings/oleObject14.bin" ContentType="application/vnd.openxmlformats-officedocument.oleObject"/>
  <Override PartName="/ppt/notesSlides/notesSlide77.xml" ContentType="application/vnd.openxmlformats-officedocument.presentationml.notesSlide+xml"/>
  <Override PartName="/ppt/embeddings/oleObject15.bin" ContentType="application/vnd.openxmlformats-officedocument.oleObject"/>
  <Override PartName="/ppt/notesSlides/notesSlide78.xml" ContentType="application/vnd.openxmlformats-officedocument.presentationml.notesSlide+xml"/>
  <Override PartName="/ppt/embeddings/oleObject16.bin" ContentType="application/vnd.openxmlformats-officedocument.oleObject"/>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6" r:id="rId2"/>
    <p:sldMasterId id="2147483773" r:id="rId3"/>
    <p:sldMasterId id="2147483790" r:id="rId4"/>
    <p:sldMasterId id="2147483807" r:id="rId5"/>
  </p:sldMasterIdLst>
  <p:notesMasterIdLst>
    <p:notesMasterId r:id="rId105"/>
  </p:notesMasterIdLst>
  <p:handoutMasterIdLst>
    <p:handoutMasterId r:id="rId106"/>
  </p:handoutMasterIdLst>
  <p:sldIdLst>
    <p:sldId id="794" r:id="rId6"/>
    <p:sldId id="791" r:id="rId7"/>
    <p:sldId id="792" r:id="rId8"/>
    <p:sldId id="796" r:id="rId9"/>
    <p:sldId id="797" r:id="rId10"/>
    <p:sldId id="802" r:id="rId11"/>
    <p:sldId id="798" r:id="rId12"/>
    <p:sldId id="803" r:id="rId13"/>
    <p:sldId id="742" r:id="rId14"/>
    <p:sldId id="743" r:id="rId15"/>
    <p:sldId id="744" r:id="rId16"/>
    <p:sldId id="745" r:id="rId17"/>
    <p:sldId id="746" r:id="rId18"/>
    <p:sldId id="747" r:id="rId19"/>
    <p:sldId id="748" r:id="rId20"/>
    <p:sldId id="690" r:id="rId21"/>
    <p:sldId id="733" r:id="rId22"/>
    <p:sldId id="541" r:id="rId23"/>
    <p:sldId id="542" r:id="rId24"/>
    <p:sldId id="749" r:id="rId25"/>
    <p:sldId id="543" r:id="rId26"/>
    <p:sldId id="691" r:id="rId27"/>
    <p:sldId id="545" r:id="rId28"/>
    <p:sldId id="544" r:id="rId29"/>
    <p:sldId id="692" r:id="rId30"/>
    <p:sldId id="546" r:id="rId31"/>
    <p:sldId id="547" r:id="rId32"/>
    <p:sldId id="548" r:id="rId33"/>
    <p:sldId id="549" r:id="rId34"/>
    <p:sldId id="550" r:id="rId35"/>
    <p:sldId id="693" r:id="rId36"/>
    <p:sldId id="750" r:id="rId37"/>
    <p:sldId id="751" r:id="rId38"/>
    <p:sldId id="752" r:id="rId39"/>
    <p:sldId id="753" r:id="rId40"/>
    <p:sldId id="754" r:id="rId41"/>
    <p:sldId id="755" r:id="rId42"/>
    <p:sldId id="681" r:id="rId43"/>
    <p:sldId id="769" r:id="rId44"/>
    <p:sldId id="735" r:id="rId45"/>
    <p:sldId id="694" r:id="rId46"/>
    <p:sldId id="551" r:id="rId47"/>
    <p:sldId id="617" r:id="rId48"/>
    <p:sldId id="618" r:id="rId49"/>
    <p:sldId id="619" r:id="rId50"/>
    <p:sldId id="552" r:id="rId51"/>
    <p:sldId id="738" r:id="rId52"/>
    <p:sldId id="695" r:id="rId53"/>
    <p:sldId id="721" r:id="rId54"/>
    <p:sldId id="505" r:id="rId55"/>
    <p:sldId id="770" r:id="rId56"/>
    <p:sldId id="771" r:id="rId57"/>
    <p:sldId id="772" r:id="rId58"/>
    <p:sldId id="773" r:id="rId59"/>
    <p:sldId id="621" r:id="rId60"/>
    <p:sldId id="756" r:id="rId61"/>
    <p:sldId id="555" r:id="rId62"/>
    <p:sldId id="713" r:id="rId63"/>
    <p:sldId id="726" r:id="rId64"/>
    <p:sldId id="558" r:id="rId65"/>
    <p:sldId id="740" r:id="rId66"/>
    <p:sldId id="757" r:id="rId67"/>
    <p:sldId id="758" r:id="rId68"/>
    <p:sldId id="734" r:id="rId69"/>
    <p:sldId id="732" r:id="rId70"/>
    <p:sldId id="736" r:id="rId71"/>
    <p:sldId id="741" r:id="rId72"/>
    <p:sldId id="781" r:id="rId73"/>
    <p:sldId id="782" r:id="rId74"/>
    <p:sldId id="759" r:id="rId75"/>
    <p:sldId id="760" r:id="rId76"/>
    <p:sldId id="532" r:id="rId77"/>
    <p:sldId id="766" r:id="rId78"/>
    <p:sldId id="466" r:id="rId79"/>
    <p:sldId id="761" r:id="rId80"/>
    <p:sldId id="622" r:id="rId81"/>
    <p:sldId id="652" r:id="rId82"/>
    <p:sldId id="739" r:id="rId83"/>
    <p:sldId id="763" r:id="rId84"/>
    <p:sldId id="762" r:id="rId85"/>
    <p:sldId id="764" r:id="rId86"/>
    <p:sldId id="698" r:id="rId87"/>
    <p:sldId id="700" r:id="rId88"/>
    <p:sldId id="701" r:id="rId89"/>
    <p:sldId id="702" r:id="rId90"/>
    <p:sldId id="703" r:id="rId91"/>
    <p:sldId id="704" r:id="rId92"/>
    <p:sldId id="706" r:id="rId93"/>
    <p:sldId id="714" r:id="rId94"/>
    <p:sldId id="784" r:id="rId95"/>
    <p:sldId id="765" r:id="rId96"/>
    <p:sldId id="788" r:id="rId97"/>
    <p:sldId id="785" r:id="rId98"/>
    <p:sldId id="786" r:id="rId99"/>
    <p:sldId id="787" r:id="rId100"/>
    <p:sldId id="708" r:id="rId101"/>
    <p:sldId id="707" r:id="rId102"/>
    <p:sldId id="790" r:id="rId103"/>
    <p:sldId id="789" r:id="rId104"/>
  </p:sldIdLst>
  <p:sldSz cx="9144000" cy="6858000" type="screen4x3"/>
  <p:notesSz cx="7315200" cy="9601200"/>
  <p:defaultTextStyle>
    <a:defPPr>
      <a:defRPr lang="en-US"/>
    </a:defPPr>
    <a:lvl1pPr algn="l" rtl="0" fontAlgn="base">
      <a:spcBef>
        <a:spcPct val="50000"/>
      </a:spcBef>
      <a:spcAft>
        <a:spcPct val="0"/>
      </a:spcAft>
      <a:defRPr kern="1200">
        <a:solidFill>
          <a:schemeClr val="tx1"/>
        </a:solidFill>
        <a:latin typeface="Arial" charset="0"/>
        <a:ea typeface="+mn-ea"/>
        <a:cs typeface="+mn-cs"/>
      </a:defRPr>
    </a:lvl1pPr>
    <a:lvl2pPr marL="457200" algn="l" rtl="0" fontAlgn="base">
      <a:spcBef>
        <a:spcPct val="50000"/>
      </a:spcBef>
      <a:spcAft>
        <a:spcPct val="0"/>
      </a:spcAft>
      <a:defRPr kern="1200">
        <a:solidFill>
          <a:schemeClr val="tx1"/>
        </a:solidFill>
        <a:latin typeface="Arial" charset="0"/>
        <a:ea typeface="+mn-ea"/>
        <a:cs typeface="+mn-cs"/>
      </a:defRPr>
    </a:lvl2pPr>
    <a:lvl3pPr marL="914400" algn="l" rtl="0" fontAlgn="base">
      <a:spcBef>
        <a:spcPct val="50000"/>
      </a:spcBef>
      <a:spcAft>
        <a:spcPct val="0"/>
      </a:spcAft>
      <a:defRPr kern="1200">
        <a:solidFill>
          <a:schemeClr val="tx1"/>
        </a:solidFill>
        <a:latin typeface="Arial" charset="0"/>
        <a:ea typeface="+mn-ea"/>
        <a:cs typeface="+mn-cs"/>
      </a:defRPr>
    </a:lvl3pPr>
    <a:lvl4pPr marL="1371600" algn="l" rtl="0" fontAlgn="base">
      <a:spcBef>
        <a:spcPct val="50000"/>
      </a:spcBef>
      <a:spcAft>
        <a:spcPct val="0"/>
      </a:spcAft>
      <a:defRPr kern="1200">
        <a:solidFill>
          <a:schemeClr val="tx1"/>
        </a:solidFill>
        <a:latin typeface="Arial" charset="0"/>
        <a:ea typeface="+mn-ea"/>
        <a:cs typeface="+mn-cs"/>
      </a:defRPr>
    </a:lvl4pPr>
    <a:lvl5pPr marL="1828800" algn="l" rtl="0" fontAlgn="base">
      <a:spcBef>
        <a:spcPct val="5000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D58"/>
    <a:srgbClr val="A50021"/>
    <a:srgbClr val="E05F4B"/>
    <a:srgbClr val="E2746F"/>
    <a:srgbClr val="E3A164"/>
    <a:srgbClr val="36ADE5"/>
    <a:srgbClr val="1599F9"/>
    <a:srgbClr val="1FC634"/>
    <a:srgbClr val="FFC6CF"/>
    <a:srgbClr val="E39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2" autoAdjust="0"/>
    <p:restoredTop sz="90207" autoAdjust="0"/>
  </p:normalViewPr>
  <p:slideViewPr>
    <p:cSldViewPr snapToGrid="0" showGuides="1">
      <p:cViewPr>
        <p:scale>
          <a:sx n="85" d="100"/>
          <a:sy n="85" d="100"/>
        </p:scale>
        <p:origin x="-80" y="-80"/>
      </p:cViewPr>
      <p:guideLst>
        <p:guide orient="horz" pos="31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5" d="100"/>
        <a:sy n="85" d="100"/>
      </p:scale>
      <p:origin x="0" y="7488"/>
    </p:cViewPr>
  </p:sorterViewPr>
  <p:notesViewPr>
    <p:cSldViewPr snapToGrid="0" showGuides="1">
      <p:cViewPr varScale="1">
        <p:scale>
          <a:sx n="61" d="100"/>
          <a:sy n="61" d="100"/>
        </p:scale>
        <p:origin x="-3126" y="-90"/>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notesMaster" Target="notesMasters/notesMaster1.xml"/><Relationship Id="rId106" Type="http://schemas.openxmlformats.org/officeDocument/2006/relationships/handoutMaster" Target="handoutMasters/handoutMaster1.xml"/><Relationship Id="rId107"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10" Type="http://schemas.openxmlformats.org/officeDocument/2006/relationships/theme" Target="theme/theme1.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11"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00" Type="http://schemas.openxmlformats.org/officeDocument/2006/relationships/slide" Target="slides/slide95.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5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image" Target="../media/image80.png"/><Relationship Id="rId2" Type="http://schemas.openxmlformats.org/officeDocument/2006/relationships/image" Target="../media/image8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US"/>
          </a:p>
        </p:txBody>
      </p:sp>
      <p:sp>
        <p:nvSpPr>
          <p:cNvPr id="430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US"/>
          </a:p>
        </p:txBody>
      </p:sp>
      <p:sp>
        <p:nvSpPr>
          <p:cNvPr id="4301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US"/>
          </a:p>
        </p:txBody>
      </p:sp>
      <p:sp>
        <p:nvSpPr>
          <p:cNvPr id="430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91A03963-6C7E-476F-9D44-D4AD5DC3D85B}" type="slidenum">
              <a:rPr lang="en-US"/>
              <a:pPr>
                <a:defRPr/>
              </a:pPr>
              <a:t>‹#›</a:t>
            </a:fld>
            <a:endParaRPr lang="en-US"/>
          </a:p>
        </p:txBody>
      </p:sp>
    </p:spTree>
    <p:extLst>
      <p:ext uri="{BB962C8B-B14F-4D97-AF65-F5344CB8AC3E}">
        <p14:creationId xmlns:p14="http://schemas.microsoft.com/office/powerpoint/2010/main" val="3476840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GB"/>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GB"/>
          </a:p>
        </p:txBody>
      </p:sp>
      <p:sp>
        <p:nvSpPr>
          <p:cNvPr id="2662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GB"/>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061A9097-54E0-407F-B876-508D691090EB}" type="slidenum">
              <a:rPr lang="en-GB"/>
              <a:pPr>
                <a:defRPr/>
              </a:pPr>
              <a:t>‹#›</a:t>
            </a:fld>
            <a:endParaRPr lang="en-GB"/>
          </a:p>
        </p:txBody>
      </p:sp>
    </p:spTree>
    <p:extLst>
      <p:ext uri="{BB962C8B-B14F-4D97-AF65-F5344CB8AC3E}">
        <p14:creationId xmlns:p14="http://schemas.microsoft.com/office/powerpoint/2010/main" val="18993385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1</a:t>
            </a:fld>
            <a:endParaRPr lang="en-GB"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calls for</a:t>
            </a:r>
            <a:r>
              <a:rPr lang="en-GB" baseline="0" dirty="0" smtClean="0"/>
              <a:t> Energy Aware System Design</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14</a:t>
            </a:fld>
            <a:endParaRPr lang="en-GB"/>
          </a:p>
        </p:txBody>
      </p:sp>
    </p:spTree>
    <p:extLst>
      <p:ext uri="{BB962C8B-B14F-4D97-AF65-F5344CB8AC3E}">
        <p14:creationId xmlns:p14="http://schemas.microsoft.com/office/powerpoint/2010/main" val="2828581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Arial" charset="0"/>
                <a:ea typeface="+mn-ea"/>
                <a:cs typeface="+mn-cs"/>
              </a:rPr>
              <a:t>Low power has been the focus</a:t>
            </a:r>
            <a:r>
              <a:rPr lang="en-US" sz="800" kern="1200" baseline="0" dirty="0" smtClean="0">
                <a:solidFill>
                  <a:schemeClr val="tx1"/>
                </a:solidFill>
                <a:latin typeface="Arial" charset="0"/>
                <a:ea typeface="+mn-ea"/>
                <a:cs typeface="+mn-cs"/>
              </a:rPr>
              <a:t> for hardware developers for more than a decade with great success.</a:t>
            </a:r>
          </a:p>
          <a:p>
            <a:endParaRPr lang="en-US" sz="800" kern="1200" baseline="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15</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16</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17</a:t>
            </a:fld>
            <a:endParaRPr lang="en-GB"/>
          </a:p>
        </p:txBody>
      </p:sp>
    </p:spTree>
    <p:extLst>
      <p:ext uri="{BB962C8B-B14F-4D97-AF65-F5344CB8AC3E}">
        <p14:creationId xmlns:p14="http://schemas.microsoft.com/office/powerpoint/2010/main" val="1682447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18</a:t>
            </a:fld>
            <a:endParaRPr lang="en-GB"/>
          </a:p>
        </p:txBody>
      </p:sp>
    </p:spTree>
    <p:extLst>
      <p:ext uri="{BB962C8B-B14F-4D97-AF65-F5344CB8AC3E}">
        <p14:creationId xmlns:p14="http://schemas.microsoft.com/office/powerpoint/2010/main" val="320928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19</a:t>
            </a:fld>
            <a:endParaRPr lang="en-GB"/>
          </a:p>
        </p:txBody>
      </p:sp>
    </p:spTree>
    <p:extLst>
      <p:ext uri="{BB962C8B-B14F-4D97-AF65-F5344CB8AC3E}">
        <p14:creationId xmlns:p14="http://schemas.microsoft.com/office/powerpoint/2010/main" val="3263793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does not do a good job.</a:t>
            </a:r>
          </a:p>
          <a:p>
            <a:endParaRPr lang="en-GB" dirty="0" smtClean="0"/>
          </a:p>
          <a:p>
            <a:r>
              <a:rPr lang="en-GB" dirty="0" smtClean="0"/>
              <a:t>Potential energy savings</a:t>
            </a:r>
            <a:r>
              <a:rPr lang="en-GB" baseline="0" dirty="0" smtClean="0"/>
              <a:t> enabled by low power hardware</a:t>
            </a:r>
            <a:r>
              <a:rPr lang="en-GB" dirty="0" smtClean="0"/>
              <a:t> are wasted by software that does not exploit these.</a:t>
            </a:r>
          </a:p>
          <a:p>
            <a:endParaRPr lang="en-GB" dirty="0" smtClean="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20</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21</a:t>
            </a:fld>
            <a:endParaRPr lang="en-GB"/>
          </a:p>
        </p:txBody>
      </p:sp>
    </p:spTree>
    <p:extLst>
      <p:ext uri="{BB962C8B-B14F-4D97-AF65-F5344CB8AC3E}">
        <p14:creationId xmlns:p14="http://schemas.microsoft.com/office/powerpoint/2010/main" val="3770940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22</a:t>
            </a:fld>
            <a:endParaRPr lang="en-GB"/>
          </a:p>
        </p:txBody>
      </p:sp>
    </p:spTree>
    <p:extLst>
      <p:ext uri="{BB962C8B-B14F-4D97-AF65-F5344CB8AC3E}">
        <p14:creationId xmlns:p14="http://schemas.microsoft.com/office/powerpoint/2010/main" val="2518771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mn-ea"/>
                <a:cs typeface="+mn-cs"/>
              </a:rPr>
              <a:t>We need to acknowledge that ultimately, it is the software that controls what the hardware does.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23</a:t>
            </a:fld>
            <a:endParaRPr lang="en-GB"/>
          </a:p>
        </p:txBody>
      </p:sp>
    </p:spTree>
    <p:extLst>
      <p:ext uri="{BB962C8B-B14F-4D97-AF65-F5344CB8AC3E}">
        <p14:creationId xmlns:p14="http://schemas.microsoft.com/office/powerpoint/2010/main" val="335570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4</a:t>
            </a:fld>
            <a:endParaRPr lang="en-GB"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 SW developer tries to match algorithms to hardware?</a:t>
            </a:r>
          </a:p>
          <a:p>
            <a:r>
              <a:rPr lang="en-GB" dirty="0" smtClean="0"/>
              <a:t>For</a:t>
            </a:r>
            <a:r>
              <a:rPr lang="en-GB" baseline="0" dirty="0" smtClean="0"/>
              <a:t> decades – moved SW away from HW – productivity, portability,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24</a:t>
            </a:fld>
            <a:endParaRPr lang="en-GB"/>
          </a:p>
        </p:txBody>
      </p:sp>
    </p:spTree>
    <p:extLst>
      <p:ext uri="{BB962C8B-B14F-4D97-AF65-F5344CB8AC3E}">
        <p14:creationId xmlns:p14="http://schemas.microsoft.com/office/powerpoint/2010/main" val="3982907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9750" marR="0" lvl="0" indent="0" algn="l" defTabSz="914400" rtl="0" eaLnBrk="1" fontAlgn="base" latinLnBrk="0" hangingPunct="1">
              <a:lnSpc>
                <a:spcPct val="100000"/>
              </a:lnSpc>
              <a:spcBef>
                <a:spcPts val="3000"/>
              </a:spcBef>
              <a:spcAft>
                <a:spcPct val="0"/>
              </a:spcAft>
              <a:buClrTx/>
              <a:buSzTx/>
              <a:buFontTx/>
              <a:buNone/>
              <a:tabLst/>
              <a:defRPr/>
            </a:pPr>
            <a:r>
              <a:rPr kumimoji="0" lang="en-GB" sz="16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Information on energy usage is available for programs:</a:t>
            </a:r>
          </a:p>
          <a:p>
            <a:pPr marL="1079500" marR="0" lvl="1" indent="-457200" algn="l" defTabSz="914400" rtl="0" eaLnBrk="1" fontAlgn="base" latinLnBrk="0" hangingPunct="1">
              <a:lnSpc>
                <a:spcPct val="100000"/>
              </a:lnSpc>
              <a:spcBef>
                <a:spcPts val="120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ideally without executing them, and</a:t>
            </a:r>
          </a:p>
          <a:p>
            <a:pPr marL="1079500" marR="0" lvl="1" indent="-457200" algn="l" defTabSz="914400" rtl="0" eaLnBrk="1" fontAlgn="base" latinLnBrk="0" hangingPunct="1">
              <a:lnSpc>
                <a:spcPct val="100000"/>
              </a:lnSpc>
              <a:spcBef>
                <a:spcPts val="48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at all levels of abstraction.</a:t>
            </a:r>
          </a:p>
          <a:p>
            <a:endParaRPr lang="en-GB" sz="800"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25</a:t>
            </a:fld>
            <a:endParaRPr lang="en-GB"/>
          </a:p>
        </p:txBody>
      </p:sp>
    </p:spTree>
    <p:extLst>
      <p:ext uri="{BB962C8B-B14F-4D97-AF65-F5344CB8AC3E}">
        <p14:creationId xmlns:p14="http://schemas.microsoft.com/office/powerpoint/2010/main" val="2637807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26</a:t>
            </a:fld>
            <a:endParaRPr lang="en-GB"/>
          </a:p>
        </p:txBody>
      </p:sp>
    </p:spTree>
    <p:extLst>
      <p:ext uri="{BB962C8B-B14F-4D97-AF65-F5344CB8AC3E}">
        <p14:creationId xmlns:p14="http://schemas.microsoft.com/office/powerpoint/2010/main" val="2026191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962A97-6B68-434D-89FB-0C69442FC1A7}" type="slidenum">
              <a:rPr lang="en-GB">
                <a:cs typeface="DejaVu Sans" pitchFamily="34" charset="0"/>
              </a:rPr>
              <a:pPr fontAlgn="base">
                <a:spcBef>
                  <a:spcPct val="0"/>
                </a:spcBef>
                <a:spcAft>
                  <a:spcPct val="0"/>
                </a:spcAft>
              </a:pPr>
              <a:t>27</a:t>
            </a:fld>
            <a:endParaRPr lang="en-GB">
              <a:cs typeface="DejaVu Sans"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E3FDD7-9445-4AA5-9435-179A646A8270}" type="slidenum">
              <a:rPr lang="en-GB">
                <a:cs typeface="DejaVu Sans" pitchFamily="34" charset="0"/>
              </a:rPr>
              <a:pPr fontAlgn="base">
                <a:spcBef>
                  <a:spcPct val="0"/>
                </a:spcBef>
                <a:spcAft>
                  <a:spcPct val="0"/>
                </a:spcAft>
              </a:pPr>
              <a:t>28</a:t>
            </a:fld>
            <a:endParaRPr lang="en-GB">
              <a:cs typeface="DejaVu Sans"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need energy</a:t>
            </a:r>
            <a:r>
              <a:rPr lang="en-GB" baseline="0" dirty="0" smtClean="0"/>
              <a:t> consumption functions, rather than single values.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29</a:t>
            </a:fld>
            <a:endParaRPr lang="en-GB"/>
          </a:p>
        </p:txBody>
      </p:sp>
    </p:spTree>
    <p:extLst>
      <p:ext uri="{BB962C8B-B14F-4D97-AF65-F5344CB8AC3E}">
        <p14:creationId xmlns:p14="http://schemas.microsoft.com/office/powerpoint/2010/main" val="2909369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 a nutshell, we can’t improve what we</a:t>
            </a:r>
            <a:r>
              <a:rPr lang="en-GB" baseline="0" dirty="0" smtClean="0"/>
              <a:t> can</a:t>
            </a:r>
            <a:r>
              <a:rPr lang="en-GB" dirty="0" smtClean="0"/>
              <a:t>’t measure! </a:t>
            </a:r>
            <a:r>
              <a:rPr lang="en-GB" dirty="0" smtClean="0">
                <a:sym typeface="Wingdings" pitchFamily="2" charset="2"/>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step towards energy transparency is being</a:t>
            </a:r>
            <a:r>
              <a:rPr lang="en-GB" baseline="0" dirty="0" smtClean="0"/>
              <a:t> able to *measure*.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31</a:t>
            </a:fld>
            <a:endParaRPr lang="en-GB"/>
          </a:p>
        </p:txBody>
      </p:sp>
    </p:spTree>
    <p:extLst>
      <p:ext uri="{BB962C8B-B14F-4D97-AF65-F5344CB8AC3E}">
        <p14:creationId xmlns:p14="http://schemas.microsoft.com/office/powerpoint/2010/main" val="2250228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32</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E4819CF-C99D-4AF0-B64D-64920E11F9FC}" type="slidenum">
              <a:rPr lang="en-GB"/>
              <a:pPr/>
              <a:t>33</a:t>
            </a:fld>
            <a:endParaRPr lang="en-GB"/>
          </a:p>
        </p:txBody>
      </p:sp>
      <p:sp>
        <p:nvSpPr>
          <p:cNvPr id="13313"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3314" name="Rectangle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a:t>
            </a:fld>
            <a:endParaRPr lang="en-GB"/>
          </a:p>
        </p:txBody>
      </p:sp>
    </p:spTree>
    <p:extLst>
      <p:ext uri="{BB962C8B-B14F-4D97-AF65-F5344CB8AC3E}">
        <p14:creationId xmlns:p14="http://schemas.microsoft.com/office/powerpoint/2010/main" val="105130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34</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636F589-5660-41F2-B719-443E3B1E5AFB}" type="slidenum">
              <a:rPr lang="en-GB"/>
              <a:pPr/>
              <a:t>35</a:t>
            </a:fld>
            <a:endParaRPr lang="en-GB"/>
          </a:p>
        </p:txBody>
      </p:sp>
      <p:sp>
        <p:nvSpPr>
          <p:cNvPr id="15361"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Power trace</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Integrate this - energy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379F9D-8B9D-42BD-86DE-35D4B002DF14}" type="slidenum">
              <a:rPr lang="en-GB"/>
              <a:pPr/>
              <a:t>36</a:t>
            </a:fld>
            <a:endParaRPr lang="en-GB"/>
          </a:p>
        </p:txBody>
      </p:sp>
      <p:sp>
        <p:nvSpPr>
          <p:cNvPr id="14337"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Stream back over </a:t>
            </a:r>
            <a:r>
              <a:rPr lang="en-GB" sz="1900" dirty="0" err="1">
                <a:ea typeface="WenQuanYi Micro Hei" charset="0"/>
                <a:cs typeface="WenQuanYi Micro Hei" charset="0"/>
              </a:rPr>
              <a:t>usb</a:t>
            </a:r>
            <a:r>
              <a:rPr lang="en-GB" sz="1900" dirty="0">
                <a:ea typeface="WenQuanYi Micro Hei" charset="0"/>
                <a:cs typeface="WenQuanYi Micro Hei" charset="0"/>
              </a:rPr>
              <a:t>, not fast enough</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Burst up to 6000000</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Visualise power traces in </a:t>
            </a:r>
            <a:r>
              <a:rPr lang="en-GB" sz="1900" dirty="0" err="1">
                <a:ea typeface="WenQuanYi Micro Hei" charset="0"/>
                <a:cs typeface="WenQuanYi Micro Hei" charset="0"/>
              </a:rPr>
              <a:t>gtkwave</a:t>
            </a:r>
            <a:endParaRPr lang="en-GB" sz="1900" dirty="0">
              <a:ea typeface="WenQuanYi Micro Hei" charset="0"/>
              <a:cs typeface="WenQuanYi Micro He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37</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smtClean="0">
                <a:ea typeface="WenQuanYi Micro Hei" charset="0"/>
                <a:cs typeface="WenQuanYi Micro Hei" charset="0"/>
              </a:rPr>
              <a:t>But, soldering is still not part of our CS programmes,</a:t>
            </a:r>
            <a:r>
              <a:rPr lang="en-GB" sz="1900" baseline="0" dirty="0" smtClean="0">
                <a:ea typeface="WenQuanYi Micro Hei" charset="0"/>
                <a:cs typeface="WenQuanYi Micro Hei" charset="0"/>
              </a:rPr>
              <a:t> nor of any SW Engineering courses. </a:t>
            </a:r>
            <a:r>
              <a:rPr lang="en-GB" sz="1900" baseline="0" dirty="0" smtClean="0">
                <a:ea typeface="WenQuanYi Micro Hei" charset="0"/>
                <a:cs typeface="WenQuanYi Micro Hei" charset="0"/>
                <a:sym typeface="Wingdings"/>
              </a:rPr>
              <a:t></a:t>
            </a:r>
            <a:endParaRPr lang="en-GB" sz="1900" dirty="0">
              <a:ea typeface="WenQuanYi Micro Hei" charset="0"/>
              <a:cs typeface="WenQuanYi Micro He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38</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39</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40</a:t>
            </a:fld>
            <a:endParaRPr lang="en-GB"/>
          </a:p>
        </p:txBody>
      </p:sp>
    </p:spTree>
    <p:extLst>
      <p:ext uri="{BB962C8B-B14F-4D97-AF65-F5344CB8AC3E}">
        <p14:creationId xmlns:p14="http://schemas.microsoft.com/office/powerpoint/2010/main" val="940717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41</a:t>
            </a:fld>
            <a:endParaRPr lang="en-GB"/>
          </a:p>
        </p:txBody>
      </p:sp>
    </p:spTree>
    <p:extLst>
      <p:ext uri="{BB962C8B-B14F-4D97-AF65-F5344CB8AC3E}">
        <p14:creationId xmlns:p14="http://schemas.microsoft.com/office/powerpoint/2010/main" val="3328354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42</a:t>
            </a:fld>
            <a:endParaRPr lang="en-GB"/>
          </a:p>
        </p:txBody>
      </p:sp>
    </p:spTree>
    <p:extLst>
      <p:ext uri="{BB962C8B-B14F-4D97-AF65-F5344CB8AC3E}">
        <p14:creationId xmlns:p14="http://schemas.microsoft.com/office/powerpoint/2010/main" val="279395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97853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calls for</a:t>
            </a:r>
            <a:r>
              <a:rPr lang="en-GB" baseline="0" dirty="0" smtClean="0"/>
              <a:t> Energy Aware System Design</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8</a:t>
            </a:fld>
            <a:endParaRPr lang="en-GB">
              <a:solidFill>
                <a:prstClr val="black"/>
              </a:solidFill>
            </a:endParaRPr>
          </a:p>
        </p:txBody>
      </p:sp>
    </p:spTree>
    <p:extLst>
      <p:ext uri="{BB962C8B-B14F-4D97-AF65-F5344CB8AC3E}">
        <p14:creationId xmlns:p14="http://schemas.microsoft.com/office/powerpoint/2010/main" val="2828581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1563645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buNone/>
            </a:pPr>
            <a:endParaRPr lang="en-GB" dirty="0"/>
          </a:p>
        </p:txBody>
      </p:sp>
    </p:spTree>
    <p:extLst>
      <p:ext uri="{BB962C8B-B14F-4D97-AF65-F5344CB8AC3E}">
        <p14:creationId xmlns:p14="http://schemas.microsoft.com/office/powerpoint/2010/main" val="1954897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46</a:t>
            </a:fld>
            <a:endParaRPr lang="en-GB"/>
          </a:p>
        </p:txBody>
      </p:sp>
    </p:spTree>
    <p:extLst>
      <p:ext uri="{BB962C8B-B14F-4D97-AF65-F5344CB8AC3E}">
        <p14:creationId xmlns:p14="http://schemas.microsoft.com/office/powerpoint/2010/main" val="298879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47</a:t>
            </a:fld>
            <a:endParaRPr lang="en-GB"/>
          </a:p>
        </p:txBody>
      </p:sp>
    </p:spTree>
    <p:extLst>
      <p:ext uri="{BB962C8B-B14F-4D97-AF65-F5344CB8AC3E}">
        <p14:creationId xmlns:p14="http://schemas.microsoft.com/office/powerpoint/2010/main" val="3075091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48</a:t>
            </a:fld>
            <a:endParaRPr lang="en-GB"/>
          </a:p>
        </p:txBody>
      </p:sp>
    </p:spTree>
    <p:extLst>
      <p:ext uri="{BB962C8B-B14F-4D97-AF65-F5344CB8AC3E}">
        <p14:creationId xmlns:p14="http://schemas.microsoft.com/office/powerpoint/2010/main" val="379232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49</a:t>
            </a:fld>
            <a:endParaRPr lang="en-GB"/>
          </a:p>
        </p:txBody>
      </p:sp>
    </p:spTree>
    <p:extLst>
      <p:ext uri="{BB962C8B-B14F-4D97-AF65-F5344CB8AC3E}">
        <p14:creationId xmlns:p14="http://schemas.microsoft.com/office/powerpoint/2010/main" val="3352217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50</a:t>
            </a:fld>
            <a:endParaRPr lang="en-GB"/>
          </a:p>
        </p:txBody>
      </p:sp>
    </p:spTree>
    <p:extLst>
      <p:ext uri="{BB962C8B-B14F-4D97-AF65-F5344CB8AC3E}">
        <p14:creationId xmlns:p14="http://schemas.microsoft.com/office/powerpoint/2010/main" val="2255520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smtClean="0">
                <a:latin typeface=""/>
              </a:rPr>
              <a:t>Static cost analysis techniques based on setting up and solving recurrence equations date back to </a:t>
            </a:r>
            <a:r>
              <a:rPr lang="en-GB" sz="1200" b="0" i="0" u="none" strike="noStrike" baseline="0" dirty="0" err="1" smtClean="0">
                <a:latin typeface=""/>
              </a:rPr>
              <a:t>Wegbreit’s</a:t>
            </a:r>
            <a:r>
              <a:rPr lang="en-GB" sz="1200" b="0" i="0" u="none" strike="noStrike" baseline="0" dirty="0" smtClean="0">
                <a:latin typeface=""/>
              </a:rPr>
              <a:t> seminal work in 1975,</a:t>
            </a:r>
          </a:p>
          <a:p>
            <a:pPr algn="l"/>
            <a:r>
              <a:rPr lang="en-GB" sz="1200" b="0" i="0" u="none" strike="noStrike" baseline="0" dirty="0" smtClean="0">
                <a:latin typeface=""/>
              </a:rPr>
              <a:t>and have been developed significantly in subsequent work.</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51</a:t>
            </a:fld>
            <a:endParaRPr lang="en-GB"/>
          </a:p>
        </p:txBody>
      </p:sp>
    </p:spTree>
    <p:extLst>
      <p:ext uri="{BB962C8B-B14F-4D97-AF65-F5344CB8AC3E}">
        <p14:creationId xmlns:p14="http://schemas.microsoft.com/office/powerpoint/2010/main" val="2123180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55</a:t>
            </a:fld>
            <a:endParaRPr lang="en-GB"/>
          </a:p>
        </p:txBody>
      </p:sp>
    </p:spTree>
    <p:extLst>
      <p:ext uri="{BB962C8B-B14F-4D97-AF65-F5344CB8AC3E}">
        <p14:creationId xmlns:p14="http://schemas.microsoft.com/office/powerpoint/2010/main" val="245261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56</a:t>
            </a:fld>
            <a:endParaRPr lang="en-GB"/>
          </a:p>
        </p:txBody>
      </p:sp>
    </p:spTree>
    <p:extLst>
      <p:ext uri="{BB962C8B-B14F-4D97-AF65-F5344CB8AC3E}">
        <p14:creationId xmlns:p14="http://schemas.microsoft.com/office/powerpoint/2010/main" val="48814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600" i="1" dirty="0" smtClean="0"/>
              <a:t>Whether</a:t>
            </a:r>
            <a:r>
              <a:rPr lang="en-GB" sz="1600" i="1" baseline="0" dirty="0" smtClean="0"/>
              <a:t> </a:t>
            </a:r>
            <a:r>
              <a:rPr lang="en-GB" sz="1600" i="1" dirty="0" smtClean="0"/>
              <a:t>embedded systems, mobile devices, or the</a:t>
            </a:r>
            <a:r>
              <a:rPr lang="en-GB" sz="1600" dirty="0" smtClean="0"/>
              <a:t> large-scale </a:t>
            </a:r>
            <a:r>
              <a:rPr lang="en-GB" sz="1600" i="1" dirty="0" smtClean="0"/>
              <a:t>systems that help</a:t>
            </a:r>
            <a:r>
              <a:rPr lang="en-GB" sz="1600" i="1" baseline="0" dirty="0" smtClean="0"/>
              <a:t> predict the weather</a:t>
            </a:r>
            <a:endParaRPr lang="en-GB" sz="1600"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57</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58</a:t>
            </a:fld>
            <a:endParaRPr lang="en-GB"/>
          </a:p>
        </p:txBody>
      </p:sp>
    </p:spTree>
    <p:extLst>
      <p:ext uri="{BB962C8B-B14F-4D97-AF65-F5344CB8AC3E}">
        <p14:creationId xmlns:p14="http://schemas.microsoft.com/office/powerpoint/2010/main" val="4205921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59</a:t>
            </a:fld>
            <a:endParaRPr lang="en-GB"/>
          </a:p>
        </p:txBody>
      </p:sp>
    </p:spTree>
    <p:extLst>
      <p:ext uri="{BB962C8B-B14F-4D97-AF65-F5344CB8AC3E}">
        <p14:creationId xmlns:p14="http://schemas.microsoft.com/office/powerpoint/2010/main" val="31977640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60</a:t>
            </a:fld>
            <a:endParaRPr lang="en-GB"/>
          </a:p>
        </p:txBody>
      </p:sp>
    </p:spTree>
    <p:extLst>
      <p:ext uri="{BB962C8B-B14F-4D97-AF65-F5344CB8AC3E}">
        <p14:creationId xmlns:p14="http://schemas.microsoft.com/office/powerpoint/2010/main" val="738006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61</a:t>
            </a:fld>
            <a:endParaRPr lang="en-GB"/>
          </a:p>
        </p:txBody>
      </p:sp>
    </p:spTree>
    <p:extLst>
      <p:ext uri="{BB962C8B-B14F-4D97-AF65-F5344CB8AC3E}">
        <p14:creationId xmlns:p14="http://schemas.microsoft.com/office/powerpoint/2010/main" val="109826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all know that a*b=b*a, but did you know that E(a*b != E(b*a)</a:t>
            </a:r>
          </a:p>
          <a:p>
            <a:endParaRPr lang="en-US" dirty="0" smtClean="0"/>
          </a:p>
          <a:p>
            <a:r>
              <a:rPr lang="en-US" dirty="0" smtClean="0"/>
              <a:t>I've attached the </a:t>
            </a:r>
            <a:r>
              <a:rPr lang="en-US" dirty="0" err="1" smtClean="0"/>
              <a:t>mul</a:t>
            </a:r>
            <a:r>
              <a:rPr lang="en-US" dirty="0" smtClean="0"/>
              <a:t> graph. </a:t>
            </a:r>
          </a:p>
          <a:p>
            <a:r>
              <a:rPr lang="en-US" dirty="0" smtClean="0"/>
              <a:t>Details about the AVR </a:t>
            </a:r>
            <a:r>
              <a:rPr lang="en-US" dirty="0" err="1" smtClean="0"/>
              <a:t>mul</a:t>
            </a:r>
            <a:r>
              <a:rPr lang="en-US" dirty="0" smtClean="0"/>
              <a:t>: </a:t>
            </a:r>
          </a:p>
          <a:p>
            <a:endParaRPr lang="en-US" dirty="0" smtClean="0"/>
          </a:p>
          <a:p>
            <a:pPr marL="171450" indent="-171450">
              <a:buFontTx/>
              <a:buChar char="-"/>
            </a:pPr>
            <a:r>
              <a:rPr lang="en-US" dirty="0" smtClean="0"/>
              <a:t>16 bit result, (implicitly) stored in r1:r0 </a:t>
            </a:r>
          </a:p>
          <a:p>
            <a:pPr marL="171450" indent="-171450">
              <a:buFontTx/>
              <a:buChar char="-"/>
            </a:pPr>
            <a:r>
              <a:rPr lang="en-US" dirty="0" err="1" smtClean="0"/>
              <a:t>mul</a:t>
            </a:r>
            <a:r>
              <a:rPr lang="en-US" dirty="0" smtClean="0"/>
              <a:t> X, Y (x-axis of the graph is the first operand) </a:t>
            </a:r>
          </a:p>
          <a:p>
            <a:pPr marL="171450" indent="-171450">
              <a:buFontTx/>
              <a:buChar char="-"/>
            </a:pPr>
            <a:r>
              <a:rPr lang="en-US" dirty="0" err="1" smtClean="0"/>
              <a:t>Colour</a:t>
            </a:r>
            <a:r>
              <a:rPr lang="en-US" dirty="0" smtClean="0"/>
              <a:t> bar units: joules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62</a:t>
            </a:fld>
            <a:endParaRPr lang="en-GB"/>
          </a:p>
        </p:txBody>
      </p:sp>
    </p:spTree>
    <p:extLst>
      <p:ext uri="{BB962C8B-B14F-4D97-AF65-F5344CB8AC3E}">
        <p14:creationId xmlns:p14="http://schemas.microsoft.com/office/powerpoint/2010/main" val="836773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63</a:t>
            </a:fld>
            <a:endParaRPr lang="en-GB"/>
          </a:p>
        </p:txBody>
      </p:sp>
    </p:spTree>
    <p:extLst>
      <p:ext uri="{BB962C8B-B14F-4D97-AF65-F5344CB8AC3E}">
        <p14:creationId xmlns:p14="http://schemas.microsoft.com/office/powerpoint/2010/main" val="309873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64</a:t>
            </a:fld>
            <a:endParaRPr lang="en-GB"/>
          </a:p>
        </p:txBody>
      </p:sp>
    </p:spTree>
    <p:extLst>
      <p:ext uri="{BB962C8B-B14F-4D97-AF65-F5344CB8AC3E}">
        <p14:creationId xmlns:p14="http://schemas.microsoft.com/office/powerpoint/2010/main" val="3937817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65</a:t>
            </a:fld>
            <a:endParaRPr lang="en-GB"/>
          </a:p>
        </p:txBody>
      </p:sp>
    </p:spTree>
    <p:extLst>
      <p:ext uri="{BB962C8B-B14F-4D97-AF65-F5344CB8AC3E}">
        <p14:creationId xmlns:p14="http://schemas.microsoft.com/office/powerpoint/2010/main" val="9396828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GB" sz="2000" dirty="0" smtClean="0">
              <a:effectLst/>
              <a:latin typeface="Cambria"/>
              <a:ea typeface="ＭＳ 明朝"/>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These show the overhead caused by different data, i.e.</a:t>
            </a:r>
            <a:r>
              <a:rPr lang="en-GB" baseline="0" dirty="0" smtClean="0"/>
              <a:t> on top of the instruction base cost.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Note, the colour scale is not the same for each!!!</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66</a:t>
            </a:fld>
            <a:endParaRPr lang="en-GB"/>
          </a:p>
        </p:txBody>
      </p:sp>
    </p:spTree>
    <p:extLst>
      <p:ext uri="{BB962C8B-B14F-4D97-AF65-F5344CB8AC3E}">
        <p14:creationId xmlns:p14="http://schemas.microsoft.com/office/powerpoint/2010/main" val="93968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i="1" dirty="0" smtClean="0"/>
              <a:t>Energy efficiency is the limiting factor in system design.</a:t>
            </a:r>
          </a:p>
          <a:p>
            <a:endParaRPr lang="en-GB" i="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Energy has become the primary limiting factor in the development of all systems, whether due to the cost of energy or cooling in large systems or due to battery life in mobile devices. </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67</a:t>
            </a:fld>
            <a:endParaRPr lang="en-GB"/>
          </a:p>
        </p:txBody>
      </p:sp>
    </p:spTree>
    <p:extLst>
      <p:ext uri="{BB962C8B-B14F-4D97-AF65-F5344CB8AC3E}">
        <p14:creationId xmlns:p14="http://schemas.microsoft.com/office/powerpoint/2010/main" val="4189356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Dynamic Power of add instruction in </a:t>
            </a:r>
            <a:r>
              <a:rPr lang="en-GB" dirty="0" err="1" smtClean="0"/>
              <a:t>mW</a:t>
            </a:r>
            <a:endParaRPr lang="en-GB" dirty="0" smtClean="0"/>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output </a:t>
            </a:r>
            <a:r>
              <a:rPr lang="en-GB" sz="1200" b="1"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for add instruction, with output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4.4mW per bit)</a:t>
            </a:r>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both input operands </a:t>
            </a:r>
            <a:r>
              <a:rPr lang="en-GB" sz="1200" b="0" i="0" u="none" strike="noStrike" kern="1200" baseline="0" dirty="0" smtClean="0">
                <a:solidFill>
                  <a:schemeClr val="tx1"/>
                </a:solidFill>
                <a:latin typeface="Arial" charset="0"/>
                <a:ea typeface="+mn-ea"/>
                <a:cs typeface="+mn-cs"/>
              </a:rPr>
              <a:t>to an add instruction,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1.3mW per bit)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output and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costs subtracted</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69</a:t>
            </a:fld>
            <a:endParaRPr lang="en-GB"/>
          </a:p>
        </p:txBody>
      </p:sp>
    </p:spTree>
    <p:extLst>
      <p:ext uri="{BB962C8B-B14F-4D97-AF65-F5344CB8AC3E}">
        <p14:creationId xmlns:p14="http://schemas.microsoft.com/office/powerpoint/2010/main" val="2778802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70</a:t>
            </a:fld>
            <a:endParaRPr lang="en-GB"/>
          </a:p>
        </p:txBody>
      </p:sp>
    </p:spTree>
    <p:extLst>
      <p:ext uri="{BB962C8B-B14F-4D97-AF65-F5344CB8AC3E}">
        <p14:creationId xmlns:p14="http://schemas.microsoft.com/office/powerpoint/2010/main" val="2770981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71</a:t>
            </a:fld>
            <a:endParaRPr lang="en-GB"/>
          </a:p>
        </p:txBody>
      </p:sp>
    </p:spTree>
    <p:extLst>
      <p:ext uri="{BB962C8B-B14F-4D97-AF65-F5344CB8AC3E}">
        <p14:creationId xmlns:p14="http://schemas.microsoft.com/office/powerpoint/2010/main" val="11881939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72</a:t>
            </a:fld>
            <a:endParaRPr lang="en-GB"/>
          </a:p>
        </p:txBody>
      </p:sp>
    </p:spTree>
    <p:extLst>
      <p:ext uri="{BB962C8B-B14F-4D97-AF65-F5344CB8AC3E}">
        <p14:creationId xmlns:p14="http://schemas.microsoft.com/office/powerpoint/2010/main" val="1778647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73</a:t>
            </a:fld>
            <a:endParaRPr lang="en-GB"/>
          </a:p>
        </p:txBody>
      </p:sp>
    </p:spTree>
    <p:extLst>
      <p:ext uri="{BB962C8B-B14F-4D97-AF65-F5344CB8AC3E}">
        <p14:creationId xmlns:p14="http://schemas.microsoft.com/office/powerpoint/2010/main" val="33930179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74</a:t>
            </a:fld>
            <a:endParaRPr lang="en-GB"/>
          </a:p>
        </p:txBody>
      </p:sp>
    </p:spTree>
    <p:extLst>
      <p:ext uri="{BB962C8B-B14F-4D97-AF65-F5344CB8AC3E}">
        <p14:creationId xmlns:p14="http://schemas.microsoft.com/office/powerpoint/2010/main" val="3623587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75</a:t>
            </a:fld>
            <a:endParaRPr lang="en-GB"/>
          </a:p>
        </p:txBody>
      </p:sp>
    </p:spTree>
    <p:extLst>
      <p:ext uri="{BB962C8B-B14F-4D97-AF65-F5344CB8AC3E}">
        <p14:creationId xmlns:p14="http://schemas.microsoft.com/office/powerpoint/2010/main" val="20241926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larger class of programs can be analyzed at LLVM IR level than at ISA level, because the LLVM IR level retains a lot of information on code structure and typing, which is lost at the ISA level.</a:t>
            </a:r>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76</a:t>
            </a:fld>
            <a:endParaRPr lang="en-GB"/>
          </a:p>
        </p:txBody>
      </p:sp>
    </p:spTree>
    <p:extLst>
      <p:ext uri="{BB962C8B-B14F-4D97-AF65-F5344CB8AC3E}">
        <p14:creationId xmlns:p14="http://schemas.microsoft.com/office/powerpoint/2010/main" val="16295122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77</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smtClean="0">
                <a:solidFill>
                  <a:schemeClr val="tx1"/>
                </a:solidFill>
                <a:latin typeface="Arial" charset="0"/>
                <a:ea typeface="+mn-ea"/>
                <a:cs typeface="+mn-cs"/>
              </a:rPr>
              <a:t>More than 10% of the world’s energy consumption is spent on computing. </a:t>
            </a:r>
          </a:p>
          <a:p>
            <a:r>
              <a:rPr lang="en-GB" sz="1600" b="1" i="0" u="none" strike="noStrike" kern="1200" baseline="0" dirty="0" smtClean="0">
                <a:solidFill>
                  <a:schemeClr val="tx1"/>
                </a:solidFill>
                <a:latin typeface="Arial" charset="0"/>
                <a:ea typeface="+mn-ea"/>
                <a:cs typeface="+mn-cs"/>
              </a:rPr>
              <a:t>IT creates 50% more CO2 than the aviation sector. (2014)</a:t>
            </a:r>
          </a:p>
          <a:p>
            <a:r>
              <a:rPr lang="en-GB" sz="1600" b="0" i="0" u="none" strike="noStrike" kern="1200" baseline="0" dirty="0" smtClean="0">
                <a:solidFill>
                  <a:schemeClr val="tx1"/>
                </a:solidFill>
                <a:latin typeface="Arial" charset="0"/>
                <a:ea typeface="+mn-ea"/>
                <a:cs typeface="+mn-cs"/>
              </a:rPr>
              <a:t>Cloudland is the 5</a:t>
            </a:r>
            <a:r>
              <a:rPr lang="en-GB" sz="1600" b="0" i="0" u="none" strike="noStrike" kern="1200" baseline="30000" dirty="0" smtClean="0">
                <a:solidFill>
                  <a:schemeClr val="tx1"/>
                </a:solidFill>
                <a:latin typeface="Arial" charset="0"/>
                <a:ea typeface="+mn-ea"/>
                <a:cs typeface="+mn-cs"/>
              </a:rPr>
              <a:t>th</a:t>
            </a:r>
            <a:r>
              <a:rPr lang="en-GB" sz="1600" b="0" i="0" u="none" strike="noStrike" kern="1200" baseline="0" dirty="0" smtClean="0">
                <a:solidFill>
                  <a:schemeClr val="tx1"/>
                </a:solidFill>
                <a:latin typeface="Arial" charset="0"/>
                <a:ea typeface="+mn-ea"/>
                <a:cs typeface="+mn-cs"/>
              </a:rPr>
              <a:t> largest consumer of electricity – consuming almost twice as much as the UK!</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r>
              <a:rPr lang="en-GB" dirty="0" smtClean="0"/>
              <a:t>http://</a:t>
            </a:r>
            <a:r>
              <a:rPr lang="en-GB" dirty="0" err="1" smtClean="0"/>
              <a:t>www.vertatique.com</a:t>
            </a:r>
            <a:r>
              <a:rPr lang="en-GB" dirty="0" smtClean="0"/>
              <a:t>/ict-10-global-energy-consumption</a:t>
            </a:r>
          </a:p>
          <a:p>
            <a:r>
              <a:rPr lang="en-GB" dirty="0" smtClean="0"/>
              <a:t>http://</a:t>
            </a:r>
            <a:r>
              <a:rPr lang="en-GB" dirty="0" err="1" smtClean="0"/>
              <a:t>www.vertatique.com</a:t>
            </a:r>
            <a:r>
              <a:rPr lang="en-GB" dirty="0" smtClean="0"/>
              <a:t>/what-attached-our-global-</a:t>
            </a:r>
            <a:r>
              <a:rPr lang="en-GB" dirty="0" err="1" smtClean="0"/>
              <a:t>ict</a:t>
            </a:r>
            <a:r>
              <a:rPr lang="en-GB" dirty="0" smtClean="0"/>
              <a:t>-infrastructure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a:t>
            </a:fld>
            <a:endParaRPr lang="en-GB"/>
          </a:p>
        </p:txBody>
      </p:sp>
    </p:spTree>
    <p:extLst>
      <p:ext uri="{BB962C8B-B14F-4D97-AF65-F5344CB8AC3E}">
        <p14:creationId xmlns:p14="http://schemas.microsoft.com/office/powerpoint/2010/main" val="3326692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78</a:t>
            </a:fld>
            <a:endParaRPr lang="en-GB"/>
          </a:p>
        </p:txBody>
      </p:sp>
    </p:spTree>
    <p:extLst>
      <p:ext uri="{BB962C8B-B14F-4D97-AF65-F5344CB8AC3E}">
        <p14:creationId xmlns:p14="http://schemas.microsoft.com/office/powerpoint/2010/main" val="17408882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79</a:t>
            </a:fld>
            <a:endParaRPr lang="en-GB"/>
          </a:p>
        </p:txBody>
      </p:sp>
    </p:spTree>
    <p:extLst>
      <p:ext uri="{BB962C8B-B14F-4D97-AF65-F5344CB8AC3E}">
        <p14:creationId xmlns:p14="http://schemas.microsoft.com/office/powerpoint/2010/main" val="40427936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80</a:t>
            </a:fld>
            <a:endParaRPr lang="en-GB"/>
          </a:p>
        </p:txBody>
      </p:sp>
    </p:spTree>
    <p:extLst>
      <p:ext uri="{BB962C8B-B14F-4D97-AF65-F5344CB8AC3E}">
        <p14:creationId xmlns:p14="http://schemas.microsoft.com/office/powerpoint/2010/main" val="180762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81</a:t>
            </a:fld>
            <a:endParaRPr lang="en-GB"/>
          </a:p>
        </p:txBody>
      </p:sp>
    </p:spTree>
    <p:extLst>
      <p:ext uri="{BB962C8B-B14F-4D97-AF65-F5344CB8AC3E}">
        <p14:creationId xmlns:p14="http://schemas.microsoft.com/office/powerpoint/2010/main" val="25935532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82</a:t>
            </a:fld>
            <a:endParaRPr lang="en-GB"/>
          </a:p>
        </p:txBody>
      </p:sp>
    </p:spTree>
    <p:extLst>
      <p:ext uri="{BB962C8B-B14F-4D97-AF65-F5344CB8AC3E}">
        <p14:creationId xmlns:p14="http://schemas.microsoft.com/office/powerpoint/2010/main" val="36335573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83</a:t>
            </a:fld>
            <a:endParaRPr lang="en-GB"/>
          </a:p>
        </p:txBody>
      </p:sp>
    </p:spTree>
    <p:extLst>
      <p:ext uri="{BB962C8B-B14F-4D97-AF65-F5344CB8AC3E}">
        <p14:creationId xmlns:p14="http://schemas.microsoft.com/office/powerpoint/2010/main" val="35085000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84</a:t>
            </a:fld>
            <a:endParaRPr lang="en-GB"/>
          </a:p>
        </p:txBody>
      </p:sp>
    </p:spTree>
    <p:extLst>
      <p:ext uri="{BB962C8B-B14F-4D97-AF65-F5344CB8AC3E}">
        <p14:creationId xmlns:p14="http://schemas.microsoft.com/office/powerpoint/2010/main" val="28320722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85</a:t>
            </a:fld>
            <a:endParaRPr lang="en-GB"/>
          </a:p>
        </p:txBody>
      </p:sp>
    </p:spTree>
    <p:extLst>
      <p:ext uri="{BB962C8B-B14F-4D97-AF65-F5344CB8AC3E}">
        <p14:creationId xmlns:p14="http://schemas.microsoft.com/office/powerpoint/2010/main" val="180755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86</a:t>
            </a:fld>
            <a:endParaRPr lang="en-GB"/>
          </a:p>
        </p:txBody>
      </p:sp>
    </p:spTree>
    <p:extLst>
      <p:ext uri="{BB962C8B-B14F-4D97-AF65-F5344CB8AC3E}">
        <p14:creationId xmlns:p14="http://schemas.microsoft.com/office/powerpoint/2010/main" val="20690553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For decades,</a:t>
            </a:r>
            <a:r>
              <a:rPr lang="en-GB" baseline="0" dirty="0" smtClean="0"/>
              <a:t> moved SW dev away from HW – need to bridge the gap!</a:t>
            </a:r>
            <a:endParaRPr lang="en-GB" dirty="0" smtClean="0"/>
          </a:p>
          <a:p>
            <a:r>
              <a:rPr lang="en-GB" dirty="0" smtClean="0"/>
              <a:t>Location-centric programming to expose cost</a:t>
            </a:r>
            <a:r>
              <a:rPr lang="en-GB" baseline="0" dirty="0" smtClean="0"/>
              <a:t> of communication to developers </a:t>
            </a:r>
            <a:r>
              <a:rPr lang="en-GB" baseline="0" dirty="0" smtClean="0">
                <a:sym typeface="Wingdings" pitchFamily="2" charset="2"/>
              </a:rPr>
              <a:t></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Predictions</a:t>
            </a:r>
            <a:r>
              <a:rPr lang="en-GB" baseline="0" dirty="0" smtClean="0"/>
              <a:t> suggest that energy consumption through electronic devices will TRIPLE  until 2030</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a:t>
            </a:fld>
            <a:endParaRPr lang="en-GB"/>
          </a:p>
        </p:txBody>
      </p:sp>
    </p:spTree>
    <p:extLst>
      <p:ext uri="{BB962C8B-B14F-4D97-AF65-F5344CB8AC3E}">
        <p14:creationId xmlns:p14="http://schemas.microsoft.com/office/powerpoint/2010/main" val="17892425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88</a:t>
            </a:fld>
            <a:endParaRPr lang="en-GB"/>
          </a:p>
        </p:txBody>
      </p:sp>
    </p:spTree>
    <p:extLst>
      <p:ext uri="{BB962C8B-B14F-4D97-AF65-F5344CB8AC3E}">
        <p14:creationId xmlns:p14="http://schemas.microsoft.com/office/powerpoint/2010/main" val="1459879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89</a:t>
            </a:fld>
            <a:endParaRPr lang="en-GB"/>
          </a:p>
        </p:txBody>
      </p:sp>
    </p:spTree>
    <p:extLst>
      <p:ext uri="{BB962C8B-B14F-4D97-AF65-F5344CB8AC3E}">
        <p14:creationId xmlns:p14="http://schemas.microsoft.com/office/powerpoint/2010/main" val="3986877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 to video at </a:t>
            </a:r>
            <a:r>
              <a:rPr lang="en-GB" dirty="0" err="1" smtClean="0"/>
              <a:t>www.ict-energy.eu</a:t>
            </a:r>
            <a:endParaRPr lang="en-GB" dirty="0" smtClean="0"/>
          </a:p>
          <a:p>
            <a:r>
              <a:rPr lang="en-GB" dirty="0" smtClean="0"/>
              <a:t>OR</a:t>
            </a:r>
          </a:p>
          <a:p>
            <a:r>
              <a:rPr lang="en-GB" dirty="0" smtClean="0"/>
              <a:t>ICT-Energy project.mp4 file locally</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90</a:t>
            </a:fld>
            <a:endParaRPr lang="en-GB">
              <a:solidFill>
                <a:prstClr val="black"/>
              </a:solidFill>
            </a:endParaRPr>
          </a:p>
        </p:txBody>
      </p:sp>
    </p:spTree>
    <p:extLst>
      <p:ext uri="{BB962C8B-B14F-4D97-AF65-F5344CB8AC3E}">
        <p14:creationId xmlns:p14="http://schemas.microsoft.com/office/powerpoint/2010/main" val="26377348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91</a:t>
            </a:fld>
            <a:endParaRPr lang="en-GB"/>
          </a:p>
        </p:txBody>
      </p:sp>
    </p:spTree>
    <p:extLst>
      <p:ext uri="{BB962C8B-B14F-4D97-AF65-F5344CB8AC3E}">
        <p14:creationId xmlns:p14="http://schemas.microsoft.com/office/powerpoint/2010/main" val="5647343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92</a:t>
            </a:fld>
            <a:endParaRPr lang="en-GB"/>
          </a:p>
        </p:txBody>
      </p:sp>
    </p:spTree>
    <p:extLst>
      <p:ext uri="{BB962C8B-B14F-4D97-AF65-F5344CB8AC3E}">
        <p14:creationId xmlns:p14="http://schemas.microsoft.com/office/powerpoint/2010/main" val="18684426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now getting ready for H2020 call in April</a:t>
            </a:r>
          </a:p>
          <a:p>
            <a:r>
              <a:rPr lang="en-GB" dirty="0" smtClean="0"/>
              <a:t>this time</a:t>
            </a:r>
            <a:r>
              <a:rPr lang="en-GB" baseline="0" dirty="0" smtClean="0"/>
              <a:t> we are contributing towards setting the Strategic Research Agenda ;)</a:t>
            </a:r>
          </a:p>
          <a:p>
            <a:r>
              <a:rPr lang="en-GB" baseline="0" dirty="0" smtClean="0"/>
              <a:t>SRA in ICT-Energy CSA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93</a:t>
            </a:fld>
            <a:endParaRPr lang="en-GB">
              <a:solidFill>
                <a:prstClr val="black"/>
              </a:solidFill>
            </a:endParaRPr>
          </a:p>
        </p:txBody>
      </p:sp>
    </p:spTree>
    <p:extLst>
      <p:ext uri="{BB962C8B-B14F-4D97-AF65-F5344CB8AC3E}">
        <p14:creationId xmlns:p14="http://schemas.microsoft.com/office/powerpoint/2010/main" val="18684426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now getting ready for H2020 call in April</a:t>
            </a:r>
          </a:p>
          <a:p>
            <a:r>
              <a:rPr lang="en-GB" dirty="0" smtClean="0"/>
              <a:t>this time</a:t>
            </a:r>
            <a:r>
              <a:rPr lang="en-GB" baseline="0" dirty="0" smtClean="0"/>
              <a:t> we are contributing towards setting the Strategic Research Agenda ;)</a:t>
            </a:r>
          </a:p>
          <a:p>
            <a:r>
              <a:rPr lang="en-GB" baseline="0" dirty="0" smtClean="0"/>
              <a:t>SRA in ICT-Energy CSA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94</a:t>
            </a:fld>
            <a:endParaRPr lang="en-GB">
              <a:solidFill>
                <a:prstClr val="black"/>
              </a:solidFill>
            </a:endParaRPr>
          </a:p>
        </p:txBody>
      </p:sp>
    </p:spTree>
    <p:extLst>
      <p:ext uri="{BB962C8B-B14F-4D97-AF65-F5344CB8AC3E}">
        <p14:creationId xmlns:p14="http://schemas.microsoft.com/office/powerpoint/2010/main" val="18684426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now getting ready for H2020 call in April</a:t>
            </a:r>
          </a:p>
          <a:p>
            <a:r>
              <a:rPr lang="en-GB" dirty="0" smtClean="0"/>
              <a:t>this time</a:t>
            </a:r>
            <a:r>
              <a:rPr lang="en-GB" baseline="0" dirty="0" smtClean="0"/>
              <a:t> we are contributing towards setting the Strategic Research Agenda ;)</a:t>
            </a:r>
          </a:p>
          <a:p>
            <a:r>
              <a:rPr lang="en-GB" baseline="0" dirty="0" smtClean="0"/>
              <a:t>SRA in ICT-Energy CSA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95</a:t>
            </a:fld>
            <a:endParaRPr lang="en-GB">
              <a:solidFill>
                <a:prstClr val="black"/>
              </a:solidFill>
            </a:endParaRPr>
          </a:p>
        </p:txBody>
      </p:sp>
    </p:spTree>
    <p:extLst>
      <p:ext uri="{BB962C8B-B14F-4D97-AF65-F5344CB8AC3E}">
        <p14:creationId xmlns:p14="http://schemas.microsoft.com/office/powerpoint/2010/main" val="18684426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96</a:t>
            </a:fld>
            <a:endParaRPr lang="en-GB"/>
          </a:p>
        </p:txBody>
      </p:sp>
    </p:spTree>
    <p:extLst>
      <p:ext uri="{BB962C8B-B14F-4D97-AF65-F5344CB8AC3E}">
        <p14:creationId xmlns:p14="http://schemas.microsoft.com/office/powerpoint/2010/main" val="40942643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97</a:t>
            </a:fld>
            <a:endParaRPr lang="en-GB"/>
          </a:p>
        </p:txBody>
      </p:sp>
    </p:spTree>
    <p:extLst>
      <p:ext uri="{BB962C8B-B14F-4D97-AF65-F5344CB8AC3E}">
        <p14:creationId xmlns:p14="http://schemas.microsoft.com/office/powerpoint/2010/main" val="3082976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mn-ea"/>
                <a:cs typeface="+mn-cs"/>
              </a:rPr>
              <a:t>In</a:t>
            </a:r>
            <a:r>
              <a:rPr lang="en-GB" sz="1200" kern="1200" baseline="0" dirty="0" smtClean="0">
                <a:solidFill>
                  <a:schemeClr val="tx1"/>
                </a:solidFill>
                <a:effectLst/>
                <a:latin typeface="Arial" charset="0"/>
                <a:ea typeface="+mn-ea"/>
                <a:cs typeface="+mn-cs"/>
              </a:rPr>
              <a:t> l</a:t>
            </a:r>
            <a:r>
              <a:rPr lang="en-GB" sz="1200" kern="1200" dirty="0" smtClean="0">
                <a:solidFill>
                  <a:schemeClr val="tx1"/>
                </a:solidFill>
                <a:effectLst/>
                <a:latin typeface="Arial" charset="0"/>
                <a:ea typeface="+mn-ea"/>
                <a:cs typeface="+mn-cs"/>
              </a:rPr>
              <a:t>ess than 10 years the same scene looks very different.</a:t>
            </a:r>
          </a:p>
          <a:p>
            <a:r>
              <a:rPr lang="en-GB" sz="1200" kern="1200" dirty="0" smtClean="0">
                <a:solidFill>
                  <a:schemeClr val="tx1"/>
                </a:solidFill>
                <a:effectLst/>
                <a:latin typeface="Arial" charset="0"/>
                <a:ea typeface="+mn-ea"/>
                <a:cs typeface="+mn-cs"/>
              </a:rPr>
              <a:t>Since 2014 the number of electronic devices has more than doubled – being estimated at 19 Billion at the moment.</a:t>
            </a:r>
          </a:p>
          <a:p>
            <a:endParaRPr lang="en-GB" sz="1200" kern="1200" dirty="0" smtClean="0">
              <a:solidFill>
                <a:schemeClr val="tx1"/>
              </a:solidFill>
              <a:effectLst/>
              <a:latin typeface="Arial" charset="0"/>
              <a:ea typeface="+mn-ea"/>
              <a:cs typeface="+mn-cs"/>
            </a:endParaRPr>
          </a:p>
          <a:p>
            <a:r>
              <a:rPr lang="en-GB" sz="1200" b="1" kern="1200" dirty="0" smtClean="0">
                <a:solidFill>
                  <a:schemeClr val="tx1"/>
                </a:solidFill>
                <a:effectLst/>
                <a:latin typeface="Arial" charset="0"/>
                <a:ea typeface="+mn-ea"/>
                <a:cs typeface="+mn-cs"/>
              </a:rPr>
              <a:t>There are officially more mobile devices than people in the world 2014 – 7.2 Billion.</a:t>
            </a:r>
          </a:p>
          <a:p>
            <a:r>
              <a:rPr lang="en-GB" sz="1200" b="1" kern="1200" dirty="0" smtClean="0">
                <a:solidFill>
                  <a:schemeClr val="tx1"/>
                </a:solidFill>
                <a:effectLst/>
                <a:latin typeface="Arial" charset="0"/>
                <a:ea typeface="+mn-ea"/>
                <a:cs typeface="+mn-cs"/>
              </a:rPr>
              <a:t>Estimates now 19 Billion.</a:t>
            </a:r>
          </a:p>
          <a:p>
            <a:endParaRPr lang="en-GB"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a:t>
            </a:fld>
            <a:endParaRPr lang="en-GB"/>
          </a:p>
        </p:txBody>
      </p:sp>
    </p:spTree>
    <p:extLst>
      <p:ext uri="{BB962C8B-B14F-4D97-AF65-F5344CB8AC3E}">
        <p14:creationId xmlns:p14="http://schemas.microsoft.com/office/powerpoint/2010/main" val="13057068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31880" y="4560840"/>
            <a:ext cx="5851080" cy="4319280"/>
          </a:xfrm>
          <a:prstGeom prst="rect">
            <a:avLst/>
          </a:prstGeom>
        </p:spPr>
        <p:txBody>
          <a:bodyPr/>
          <a:lstStyle/>
          <a:p>
            <a:r>
              <a:rPr lang="en-GB" sz="1200" b="0" i="0" u="none" strike="noStrike" kern="1200" baseline="0" dirty="0" err="1" smtClean="0">
                <a:solidFill>
                  <a:schemeClr val="tx1"/>
                </a:solidFill>
                <a:latin typeface="Arial" charset="0"/>
                <a:ea typeface="+mn-ea"/>
                <a:cs typeface="+mn-cs"/>
              </a:rPr>
              <a:t>acmqueue</a:t>
            </a:r>
            <a:r>
              <a:rPr lang="en-GB" sz="1200" b="0" i="0" u="none" strike="noStrike" kern="1200" baseline="0" dirty="0" smtClean="0">
                <a:solidFill>
                  <a:schemeClr val="tx1"/>
                </a:solidFill>
                <a:latin typeface="Arial" charset="0"/>
                <a:ea typeface="+mn-ea"/>
                <a:cs typeface="+mn-cs"/>
              </a:rPr>
              <a:t>&gt; We've focused a lot on the hardware, and I think that's a very important</a:t>
            </a:r>
          </a:p>
          <a:p>
            <a:r>
              <a:rPr lang="en-GB" sz="1200" b="0" i="0" u="none" strike="noStrike" kern="1200" baseline="0" dirty="0" smtClean="0">
                <a:solidFill>
                  <a:schemeClr val="tx1"/>
                </a:solidFill>
                <a:latin typeface="Arial" charset="0"/>
                <a:ea typeface="+mn-ea"/>
                <a:cs typeface="+mn-cs"/>
              </a:rPr>
              <a:t>context in the framework of what's going on with energy and computing. Looking</a:t>
            </a:r>
          </a:p>
          <a:p>
            <a:r>
              <a:rPr lang="en-GB" sz="1200" b="0" i="0" u="none" strike="noStrike" kern="1200" baseline="0" dirty="0" smtClean="0">
                <a:solidFill>
                  <a:schemeClr val="tx1"/>
                </a:solidFill>
                <a:latin typeface="Arial" charset="0"/>
                <a:ea typeface="+mn-ea"/>
                <a:cs typeface="+mn-cs"/>
              </a:rPr>
              <a:t>forward, is most of this pursuit to be energy efficient going to be achieved by</a:t>
            </a:r>
          </a:p>
          <a:p>
            <a:r>
              <a:rPr lang="en-GB" sz="1200" b="0" i="0" u="none" strike="noStrike" kern="1200" baseline="0" dirty="0" smtClean="0">
                <a:solidFill>
                  <a:schemeClr val="tx1"/>
                </a:solidFill>
                <a:latin typeface="Arial" charset="0"/>
                <a:ea typeface="+mn-ea"/>
                <a:cs typeface="+mn-cs"/>
              </a:rPr>
              <a:t>advances in the component and hardware technology, or is it also going to have</a:t>
            </a:r>
          </a:p>
          <a:p>
            <a:r>
              <a:rPr lang="en-GB" sz="1200" b="0" i="0" u="none" strike="noStrike" kern="1200" baseline="0" dirty="0" smtClean="0">
                <a:solidFill>
                  <a:schemeClr val="tx1"/>
                </a:solidFill>
                <a:latin typeface="Arial" charset="0"/>
                <a:ea typeface="+mn-ea"/>
                <a:cs typeface="+mn-cs"/>
              </a:rPr>
              <a:t>great consequence for software developers?</a:t>
            </a:r>
          </a:p>
          <a:p>
            <a:endParaRPr lang="en-GB" sz="1200" b="0" i="0" u="none" strike="noStrike" kern="1200" baseline="0" dirty="0" smtClean="0">
              <a:solidFill>
                <a:schemeClr val="tx1"/>
              </a:solidFill>
              <a:latin typeface="Arial" charset="0"/>
              <a:ea typeface="+mn-ea"/>
              <a:cs typeface="+mn-cs"/>
            </a:endParaRPr>
          </a:p>
          <a:p>
            <a:endParaRPr dirty="0"/>
          </a:p>
        </p:txBody>
      </p:sp>
      <p:sp>
        <p:nvSpPr>
          <p:cNvPr id="871" name="TextShape 2"/>
          <p:cNvSpPr txBox="1"/>
          <p:nvPr/>
        </p:nvSpPr>
        <p:spPr>
          <a:xfrm>
            <a:off x="4143240" y="9120240"/>
            <a:ext cx="3169800" cy="479160"/>
          </a:xfrm>
          <a:prstGeom prst="rect">
            <a:avLst/>
          </a:prstGeom>
          <a:noFill/>
          <a:ln w="9360">
            <a:noFill/>
          </a:ln>
        </p:spPr>
        <p:txBody>
          <a:bodyPr anchor="b"/>
          <a:lstStyle/>
          <a:p>
            <a:pPr algn="r" fontAlgn="auto">
              <a:spcBef>
                <a:spcPts val="0"/>
              </a:spcBef>
              <a:spcAft>
                <a:spcPts val="0"/>
              </a:spcAft>
            </a:pPr>
            <a:fld id="{84988DC1-F11B-4D6A-A1D0-6256ED7F514A}" type="slidenum">
              <a:rPr lang="en-GB" sz="1200" spc="-1">
                <a:solidFill>
                  <a:srgbClr val="000000"/>
                </a:solidFill>
                <a:uFill>
                  <a:solidFill>
                    <a:srgbClr val="FFFFFF"/>
                  </a:solidFill>
                </a:uFill>
                <a:latin typeface="Arial"/>
              </a:rPr>
              <a:pPr algn="r" fontAlgn="auto">
                <a:spcBef>
                  <a:spcPts val="0"/>
                </a:spcBef>
                <a:spcAft>
                  <a:spcPts val="0"/>
                </a:spcAft>
              </a:pPr>
              <a:t>98</a:t>
            </a:fld>
            <a:endParaRPr>
              <a:solidFill>
                <a:prstClr val="black"/>
              </a:solidFill>
              <a:latin typeface="Calibri"/>
            </a:endParaRPr>
          </a:p>
        </p:txBody>
      </p:sp>
    </p:spTree>
    <p:extLst>
      <p:ext uri="{BB962C8B-B14F-4D97-AF65-F5344CB8AC3E}">
        <p14:creationId xmlns:p14="http://schemas.microsoft.com/office/powerpoint/2010/main" val="34202205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31880" y="4560840"/>
            <a:ext cx="5851080" cy="4319280"/>
          </a:xfrm>
          <a:prstGeom prst="rect">
            <a:avLst/>
          </a:prstGeom>
        </p:spPr>
        <p:txBody>
          <a:bodyPr/>
          <a:lstStyle/>
          <a:p>
            <a:r>
              <a:rPr lang="en-GB" sz="1200" b="0" i="0" u="none" strike="noStrike" kern="1200" baseline="0" dirty="0" err="1" smtClean="0">
                <a:solidFill>
                  <a:schemeClr val="tx1"/>
                </a:solidFill>
                <a:latin typeface="Arial" charset="0"/>
                <a:ea typeface="+mn-ea"/>
                <a:cs typeface="+mn-cs"/>
              </a:rPr>
              <a:t>acmqueue</a:t>
            </a:r>
            <a:r>
              <a:rPr lang="en-GB" sz="1200" b="0" i="0" u="none" strike="noStrike" kern="1200" baseline="0" dirty="0" smtClean="0">
                <a:solidFill>
                  <a:schemeClr val="tx1"/>
                </a:solidFill>
                <a:latin typeface="Arial" charset="0"/>
                <a:ea typeface="+mn-ea"/>
                <a:cs typeface="+mn-cs"/>
              </a:rPr>
              <a:t>&gt; We've focused a lot on the hardware, and I think that's a very important</a:t>
            </a:r>
          </a:p>
          <a:p>
            <a:r>
              <a:rPr lang="en-GB" sz="1200" b="0" i="0" u="none" strike="noStrike" kern="1200" baseline="0" dirty="0" smtClean="0">
                <a:solidFill>
                  <a:schemeClr val="tx1"/>
                </a:solidFill>
                <a:latin typeface="Arial" charset="0"/>
                <a:ea typeface="+mn-ea"/>
                <a:cs typeface="+mn-cs"/>
              </a:rPr>
              <a:t>context in the framework of what's going on with energy and computing. Looking</a:t>
            </a:r>
          </a:p>
          <a:p>
            <a:r>
              <a:rPr lang="en-GB" sz="1200" b="0" i="0" u="none" strike="noStrike" kern="1200" baseline="0" dirty="0" smtClean="0">
                <a:solidFill>
                  <a:schemeClr val="tx1"/>
                </a:solidFill>
                <a:latin typeface="Arial" charset="0"/>
                <a:ea typeface="+mn-ea"/>
                <a:cs typeface="+mn-cs"/>
              </a:rPr>
              <a:t>forward, is most of this pursuit to be energy efficient going to be achieved by</a:t>
            </a:r>
          </a:p>
          <a:p>
            <a:r>
              <a:rPr lang="en-GB" sz="1200" b="0" i="0" u="none" strike="noStrike" kern="1200" baseline="0" dirty="0" smtClean="0">
                <a:solidFill>
                  <a:schemeClr val="tx1"/>
                </a:solidFill>
                <a:latin typeface="Arial" charset="0"/>
                <a:ea typeface="+mn-ea"/>
                <a:cs typeface="+mn-cs"/>
              </a:rPr>
              <a:t>advances in the component and hardware technology, or is it also going to have</a:t>
            </a:r>
          </a:p>
          <a:p>
            <a:r>
              <a:rPr lang="en-GB" sz="1200" b="0" i="0" u="none" strike="noStrike" kern="1200" baseline="0" dirty="0" smtClean="0">
                <a:solidFill>
                  <a:schemeClr val="tx1"/>
                </a:solidFill>
                <a:latin typeface="Arial" charset="0"/>
                <a:ea typeface="+mn-ea"/>
                <a:cs typeface="+mn-cs"/>
              </a:rPr>
              <a:t>great consequence for software developers?</a:t>
            </a:r>
          </a:p>
          <a:p>
            <a:endParaRPr lang="en-GB" sz="1200" b="0" i="0" u="none" strike="noStrike" kern="1200" baseline="0" dirty="0" smtClean="0">
              <a:solidFill>
                <a:schemeClr val="tx1"/>
              </a:solidFill>
              <a:latin typeface="Arial" charset="0"/>
              <a:ea typeface="+mn-ea"/>
              <a:cs typeface="+mn-cs"/>
            </a:endParaRPr>
          </a:p>
          <a:p>
            <a:endParaRPr dirty="0"/>
          </a:p>
        </p:txBody>
      </p:sp>
      <p:sp>
        <p:nvSpPr>
          <p:cNvPr id="871" name="TextShape 2"/>
          <p:cNvSpPr txBox="1"/>
          <p:nvPr/>
        </p:nvSpPr>
        <p:spPr>
          <a:xfrm>
            <a:off x="4143240" y="9120240"/>
            <a:ext cx="3169800" cy="479160"/>
          </a:xfrm>
          <a:prstGeom prst="rect">
            <a:avLst/>
          </a:prstGeom>
          <a:noFill/>
          <a:ln w="9360">
            <a:noFill/>
          </a:ln>
        </p:spPr>
        <p:txBody>
          <a:bodyPr anchor="b"/>
          <a:lstStyle/>
          <a:p>
            <a:pPr algn="r" fontAlgn="auto">
              <a:spcBef>
                <a:spcPts val="0"/>
              </a:spcBef>
              <a:spcAft>
                <a:spcPts val="0"/>
              </a:spcAft>
            </a:pPr>
            <a:fld id="{84988DC1-F11B-4D6A-A1D0-6256ED7F514A}" type="slidenum">
              <a:rPr lang="en-GB" sz="1200" spc="-1">
                <a:solidFill>
                  <a:srgbClr val="000000"/>
                </a:solidFill>
                <a:uFill>
                  <a:solidFill>
                    <a:srgbClr val="FFFFFF"/>
                  </a:solidFill>
                </a:uFill>
                <a:latin typeface="Arial"/>
              </a:rPr>
              <a:pPr algn="r" fontAlgn="auto">
                <a:spcBef>
                  <a:spcPts val="0"/>
                </a:spcBef>
                <a:spcAft>
                  <a:spcPts val="0"/>
                </a:spcAft>
              </a:pPr>
              <a:t>99</a:t>
            </a:fld>
            <a:endParaRPr>
              <a:solidFill>
                <a:prstClr val="black"/>
              </a:solidFill>
              <a:latin typeface="Calibri"/>
            </a:endParaRPr>
          </a:p>
        </p:txBody>
      </p:sp>
    </p:spTree>
    <p:extLst>
      <p:ext uri="{BB962C8B-B14F-4D97-AF65-F5344CB8AC3E}">
        <p14:creationId xmlns:p14="http://schemas.microsoft.com/office/powerpoint/2010/main" val="3420220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146966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9267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59960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7757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60603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1006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46300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8638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66432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30176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92804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8087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313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80816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279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0285483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998206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451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60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789921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00071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9304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7051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045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288702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11573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4106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7612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85399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974304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5187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454495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6287099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15088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366283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89057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5435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06432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42625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09481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70031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87810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875344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378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7868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3007576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586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9922615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30744203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43974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141346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97391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66473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744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27725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95329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831077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163922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1960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21599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41294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16587780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1909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040530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527024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theme" Target="../theme/theme3.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slideLayout" Target="../slideLayouts/slideLayout62.xml"/><Relationship Id="rId15" Type="http://schemas.openxmlformats.org/officeDocument/2006/relationships/slideLayout" Target="../slideLayouts/slideLayout63.xml"/><Relationship Id="rId16" Type="http://schemas.openxmlformats.org/officeDocument/2006/relationships/slideLayout" Target="../slideLayouts/slideLayout64.xml"/><Relationship Id="rId17" Type="http://schemas.openxmlformats.org/officeDocument/2006/relationships/theme" Target="../theme/theme4.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slideLayout" Target="../slideLayouts/slideLayout76.xml"/><Relationship Id="rId13" Type="http://schemas.openxmlformats.org/officeDocument/2006/relationships/slideLayout" Target="../slideLayouts/slideLayout77.xml"/><Relationship Id="rId14" Type="http://schemas.openxmlformats.org/officeDocument/2006/relationships/slideLayout" Target="../slideLayouts/slideLayout78.xml"/><Relationship Id="rId15" Type="http://schemas.openxmlformats.org/officeDocument/2006/relationships/slideLayout" Target="../slideLayouts/slideLayout79.xml"/><Relationship Id="rId16" Type="http://schemas.openxmlformats.org/officeDocument/2006/relationships/slideLayout" Target="../slideLayouts/slideLayout80.xml"/><Relationship Id="rId17" Type="http://schemas.openxmlformats.org/officeDocument/2006/relationships/theme" Target="../theme/theme5.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pPr>
                <a:defRPr/>
              </a:pPr>
              <a:t>‹#›</a:t>
            </a:fld>
            <a:endParaRPr lang="en-US"/>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p>
        </p:txBody>
      </p:sp>
    </p:spTree>
  </p:cSld>
  <p:clrMap bg1="lt1" tx1="dk1" bg2="lt2" tx2="dk2" accent1="accent1" accent2="accent2" accent3="accent3" accent4="accent4" accent5="accent5" accent6="accent6" hlink="hlink" folHlink="folHlink"/>
  <p:sldLayoutIdLst>
    <p:sldLayoutId id="2147483751"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2" r:id="rId13"/>
    <p:sldLayoutId id="2147483753" r:id="rId14"/>
    <p:sldLayoutId id="2147483754" r:id="rId15"/>
    <p:sldLayoutId id="2147483755"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113404605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346325286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391556370"/>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090835291"/>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connect.innovateuk.org/documents/3158891/9517074/Energy%20Efficient%20Computing%20Magazine?version=1.0"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www.greenpeace.org/international/en/publications/Campaign-reports/Climate-Reports/How-Clean-is-Your-Cloud/"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hyperlink" Target="http://mageec.org/" TargetMode="External"/><Relationship Id="rId4" Type="http://schemas.openxmlformats.org/officeDocument/2006/relationships/image" Target="../media/image39.png"/><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mageec.org/" TargetMode="External"/><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hyperlink" Target="http://groundelectronics.com/products/mageec-energy-measurement-kit" TargetMode="External"/><Relationship Id="rId4" Type="http://schemas.openxmlformats.org/officeDocument/2006/relationships/image" Target="../media/image40.png"/><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eacof" TargetMode="External"/><Relationship Id="rId4" Type="http://schemas.openxmlformats.org/officeDocument/2006/relationships/image" Target="../media/image41.jpeg"/><Relationship Id="rId5" Type="http://schemas.openxmlformats.org/officeDocument/2006/relationships/image" Target="../media/image42.jpeg"/><Relationship Id="rId6"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s://github.com/eacof"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oleObject" Target="../embeddings/oleObject1.bin"/><Relationship Id="rId7" Type="http://schemas.openxmlformats.org/officeDocument/2006/relationships/image" Target="../media/image48.png"/><Relationship Id="rId8" Type="http://schemas.openxmlformats.org/officeDocument/2006/relationships/oleObject" Target="../embeddings/oleObject2.bin"/><Relationship Id="rId9" Type="http://schemas.openxmlformats.org/officeDocument/2006/relationships/image" Target="../media/image49.png"/><Relationship Id="rId10" Type="http://schemas.openxmlformats.org/officeDocument/2006/relationships/image" Target="../media/image52.png"/><Relationship Id="rId11" Type="http://schemas.openxmlformats.org/officeDocument/2006/relationships/image" Target="../media/image53.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54.png"/><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oleObject" Target="../embeddings/oleObject5.bin"/><Relationship Id="rId5" Type="http://schemas.openxmlformats.org/officeDocument/2006/relationships/image" Target="../media/image55.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56.png"/><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jpeg"/><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hyperlink" Target="http://arxiv.org/abs/1603.02580" TargetMode="External"/><Relationship Id="rId4" Type="http://schemas.openxmlformats.org/officeDocument/2006/relationships/image" Target="../media/image71.emf"/><Relationship Id="rId5" Type="http://schemas.openxmlformats.org/officeDocument/2006/relationships/image" Target="../media/image72.emf"/><Relationship Id="rId6" Type="http://schemas.openxmlformats.org/officeDocument/2006/relationships/image" Target="../media/image73.emf"/><Relationship Id="rId7" Type="http://schemas.openxmlformats.org/officeDocument/2006/relationships/image" Target="../media/image74.emf"/><Relationship Id="rId8" Type="http://schemas.openxmlformats.org/officeDocument/2006/relationships/image" Target="../media/image75.emf"/><Relationship Id="rId9" Type="http://schemas.openxmlformats.org/officeDocument/2006/relationships/image" Target="../media/image76.emf"/><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7.bin"/><Relationship Id="rId5" Type="http://schemas.openxmlformats.org/officeDocument/2006/relationships/image" Target="../media/image80.png"/><Relationship Id="rId1" Type="http://schemas.openxmlformats.org/officeDocument/2006/relationships/vmlDrawing" Target="../drawings/vmlDrawing5.vml"/><Relationship Id="rId2"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8.bin"/><Relationship Id="rId5" Type="http://schemas.openxmlformats.org/officeDocument/2006/relationships/image" Target="../media/image80.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9.bin"/><Relationship Id="rId5" Type="http://schemas.openxmlformats.org/officeDocument/2006/relationships/image" Target="../media/image80.png"/><Relationship Id="rId6" Type="http://schemas.openxmlformats.org/officeDocument/2006/relationships/oleObject" Target="../embeddings/oleObject10.bin"/><Relationship Id="rId7" Type="http://schemas.openxmlformats.org/officeDocument/2006/relationships/image" Target="../media/image81.png"/><Relationship Id="rId8" Type="http://schemas.openxmlformats.org/officeDocument/2006/relationships/oleObject" Target="../embeddings/oleObject11.bin"/><Relationship Id="rId9" Type="http://schemas.openxmlformats.org/officeDocument/2006/relationships/image" Target="../media/image82.png"/><Relationship Id="rId10" Type="http://schemas.openxmlformats.org/officeDocument/2006/relationships/oleObject" Target="../embeddings/oleObject12.bin"/><Relationship Id="rId11" Type="http://schemas.openxmlformats.org/officeDocument/2006/relationships/image" Target="../media/image83.png"/><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hyperlink" Target="http://arxiv.org/abs/1511.01413" TargetMode="External"/><Relationship Id="rId6"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7.png"/><Relationship Id="rId5" Type="http://schemas.openxmlformats.org/officeDocument/2006/relationships/image" Target="../media/image62.png"/><Relationship Id="rId6" Type="http://schemas.openxmlformats.org/officeDocument/2006/relationships/hyperlink" Target="http://dx.doi.org/10.1145/2764967.2764974" TargetMode="External"/><Relationship Id="rId7" Type="http://schemas.openxmlformats.org/officeDocument/2006/relationships/image" Target="../media/image88.png"/><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9.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6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emf"/><Relationship Id="rId6"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81.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5"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oleObject13.bin"/><Relationship Id="rId5" Type="http://schemas.openxmlformats.org/officeDocument/2006/relationships/image" Target="../media/image80.png"/><Relationship Id="rId6" Type="http://schemas.openxmlformats.org/officeDocument/2006/relationships/image" Target="../media/image95.jpeg"/><Relationship Id="rId1" Type="http://schemas.openxmlformats.org/officeDocument/2006/relationships/vmlDrawing" Target="../drawings/vmlDrawing8.vml"/><Relationship Id="rId2"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oleObject14.bin"/><Relationship Id="rId5" Type="http://schemas.openxmlformats.org/officeDocument/2006/relationships/image" Target="../media/image80.png"/><Relationship Id="rId6" Type="http://schemas.openxmlformats.org/officeDocument/2006/relationships/image" Target="../media/image96.jpeg"/><Relationship Id="rId1" Type="http://schemas.openxmlformats.org/officeDocument/2006/relationships/vmlDrawing" Target="../drawings/vmlDrawing9.vml"/><Relationship Id="rId2"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oleObject" Target="../embeddings/oleObject15.bin"/><Relationship Id="rId5" Type="http://schemas.openxmlformats.org/officeDocument/2006/relationships/image" Target="../media/image80.png"/><Relationship Id="rId6" Type="http://schemas.openxmlformats.org/officeDocument/2006/relationships/image" Target="../media/image97.jpeg"/><Relationship Id="rId1" Type="http://schemas.openxmlformats.org/officeDocument/2006/relationships/vmlDrawing" Target="../drawings/vmlDrawing10.vml"/><Relationship Id="rId2"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oleObject" Target="../embeddings/oleObject16.bin"/><Relationship Id="rId5" Type="http://schemas.openxmlformats.org/officeDocument/2006/relationships/image" Target="../media/image80.png"/><Relationship Id="rId6" Type="http://schemas.openxmlformats.org/officeDocument/2006/relationships/image" Target="../media/image98.jpeg"/><Relationship Id="rId1" Type="http://schemas.openxmlformats.org/officeDocument/2006/relationships/vmlDrawing" Target="../drawings/vmlDrawing11.vml"/><Relationship Id="rId2"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1" Type="http://schemas.openxmlformats.org/officeDocument/2006/relationships/image" Target="../media/image107.jpeg"/><Relationship Id="rId12" Type="http://schemas.openxmlformats.org/officeDocument/2006/relationships/image" Target="../media/image108.jpeg"/><Relationship Id="rId13" Type="http://schemas.openxmlformats.org/officeDocument/2006/relationships/image" Target="../media/image109.jpeg"/><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9.jpeg"/><Relationship Id="rId4" Type="http://schemas.openxmlformats.org/officeDocument/2006/relationships/image" Target="../media/image100.jpeg"/><Relationship Id="rId5" Type="http://schemas.openxmlformats.org/officeDocument/2006/relationships/image" Target="../media/image101.jpeg"/><Relationship Id="rId6" Type="http://schemas.openxmlformats.org/officeDocument/2006/relationships/image" Target="../media/image102.jpeg"/><Relationship Id="rId7" Type="http://schemas.openxmlformats.org/officeDocument/2006/relationships/image" Target="../media/image103.jpeg"/><Relationship Id="rId8" Type="http://schemas.openxmlformats.org/officeDocument/2006/relationships/image" Target="../media/image104.jpeg"/><Relationship Id="rId9" Type="http://schemas.openxmlformats.org/officeDocument/2006/relationships/image" Target="../media/image105.jpeg"/><Relationship Id="rId10" Type="http://schemas.openxmlformats.org/officeDocument/2006/relationships/image" Target="../media/image106.jpeg"/></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eacof" TargetMode="External"/><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slide" Target="slide21.xml"/><Relationship Id="rId7" Type="http://schemas.openxmlformats.org/officeDocument/2006/relationships/image" Target="../media/image110.png"/><Relationship Id="rId8" Type="http://schemas.openxmlformats.org/officeDocument/2006/relationships/image" Target="../media/image46.png"/><Relationship Id="rId9" Type="http://schemas.openxmlformats.org/officeDocument/2006/relationships/image" Target="../media/image62.png"/><Relationship Id="rId10"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hyperlink" Target="file://localhost/Users/cskie/maclinux_home/Research/TALKS/EEC/20160316%20EEC%20SIG/ICT-Energy%20project.mp4" TargetMode="External"/><Relationship Id="rId4" Type="http://schemas.openxmlformats.org/officeDocument/2006/relationships/image" Target="../media/image112.jpeg"/><Relationship Id="rId5" Type="http://schemas.openxmlformats.org/officeDocument/2006/relationships/hyperlink" Target="http://www.ict-energy.eu/" TargetMode="External"/><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2.xml.rels><?xml version="1.0" encoding="UTF-8" standalone="yes"?>
<Relationships xmlns="http://schemas.openxmlformats.org/package/2006/relationships"><Relationship Id="rId3" Type="http://schemas.openxmlformats.org/officeDocument/2006/relationships/hyperlink" Target="http://www.nipslab.org/summerschool2016" TargetMode="External"/><Relationship Id="rId4" Type="http://schemas.openxmlformats.org/officeDocument/2006/relationships/image" Target="../media/image115.jpeg"/><Relationship Id="rId5"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18.xml"/><Relationship Id="rId2" Type="http://schemas.openxmlformats.org/officeDocument/2006/relationships/notesSlide" Target="../notesSlides/notesSlide85.xml"/></Relationships>
</file>

<file path=ppt/slides/_rels/slide94.xml.rels><?xml version="1.0" encoding="UTF-8" standalone="yes"?>
<Relationships xmlns="http://schemas.openxmlformats.org/package/2006/relationships"><Relationship Id="rId3" Type="http://schemas.openxmlformats.org/officeDocument/2006/relationships/hyperlink" Target="http://www.ict-energy.eu/scienceconference_home" TargetMode="External"/><Relationship Id="rId4" Type="http://schemas.openxmlformats.org/officeDocument/2006/relationships/image" Target="../media/image117.png"/><Relationship Id="rId5" Type="http://schemas.openxmlformats.org/officeDocument/2006/relationships/image" Target="../media/image119.png"/><Relationship Id="rId1" Type="http://schemas.openxmlformats.org/officeDocument/2006/relationships/slideLayout" Target="../slideLayouts/slideLayout18.xml"/><Relationship Id="rId2" Type="http://schemas.openxmlformats.org/officeDocument/2006/relationships/notesSlide" Target="../notesSlides/notesSlide86.xml"/></Relationships>
</file>

<file path=ppt/slides/_rels/slide95.xml.rels><?xml version="1.0" encoding="UTF-8" standalone="yes"?>
<Relationships xmlns="http://schemas.openxmlformats.org/package/2006/relationships"><Relationship Id="rId3" Type="http://schemas.openxmlformats.org/officeDocument/2006/relationships/hyperlink" Target="http://www.ict-energy.eu/sites/ict-energy.eu/files/ICTEnergySRA5.3.pdf" TargetMode="External"/><Relationship Id="rId4" Type="http://schemas.openxmlformats.org/officeDocument/2006/relationships/image" Target="../media/image120.png"/><Relationship Id="rId1" Type="http://schemas.openxmlformats.org/officeDocument/2006/relationships/slideLayout" Target="../slideLayouts/slideLayout18.xml"/><Relationship Id="rId2" Type="http://schemas.openxmlformats.org/officeDocument/2006/relationships/notesSlide" Target="../notesSlides/notesSlide87.xml"/></Relationships>
</file>

<file path=ppt/slides/_rels/slide96.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124.jpeg"/><Relationship Id="rId13" Type="http://schemas.openxmlformats.org/officeDocument/2006/relationships/image" Target="../media/image125.jpeg"/><Relationship Id="rId14" Type="http://schemas.openxmlformats.org/officeDocument/2006/relationships/image" Target="../media/image126.jpeg"/><Relationship Id="rId15" Type="http://schemas.openxmlformats.org/officeDocument/2006/relationships/image" Target="../media/image127.jpeg"/><Relationship Id="rId16" Type="http://schemas.openxmlformats.org/officeDocument/2006/relationships/image" Target="../media/image128.jpeg"/><Relationship Id="rId17" Type="http://schemas.openxmlformats.org/officeDocument/2006/relationships/image" Target="../media/image53.jpeg"/><Relationship Id="rId18" Type="http://schemas.openxmlformats.org/officeDocument/2006/relationships/image" Target="../media/image129.png"/><Relationship Id="rId19" Type="http://schemas.openxmlformats.org/officeDocument/2006/relationships/image" Target="../media/image130.jpeg"/><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21.png"/><Relationship Id="rId4" Type="http://schemas.openxmlformats.org/officeDocument/2006/relationships/image" Target="../media/image122.jpeg"/><Relationship Id="rId5" Type="http://schemas.openxmlformats.org/officeDocument/2006/relationships/hyperlink" Target="mailto:Kerstin.Eder@bristol.ac.uk" TargetMode="External"/><Relationship Id="rId6" Type="http://schemas.openxmlformats.org/officeDocument/2006/relationships/image" Target="../media/image52.png"/><Relationship Id="rId7" Type="http://schemas.openxmlformats.org/officeDocument/2006/relationships/image" Target="../media/image110.png"/><Relationship Id="rId8" Type="http://schemas.openxmlformats.org/officeDocument/2006/relationships/image" Target="../media/image4.png"/><Relationship Id="rId9" Type="http://schemas.openxmlformats.org/officeDocument/2006/relationships/image" Target="../media/image123.jpeg"/><Relationship Id="rId10" Type="http://schemas.openxmlformats.org/officeDocument/2006/relationships/slide" Target="slide3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endParaRPr lang="en-US" sz="2000" dirty="0" smtClean="0"/>
          </a:p>
        </p:txBody>
      </p:sp>
    </p:spTree>
    <p:extLst>
      <p:ext uri="{BB962C8B-B14F-4D97-AF65-F5344CB8AC3E}">
        <p14:creationId xmlns:p14="http://schemas.microsoft.com/office/powerpoint/2010/main" val="23001960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496545" y="6369954"/>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3"/>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pic>
        <p:nvPicPr>
          <p:cNvPr id="5" name="Picture 5"/>
          <p:cNvPicPr>
            <a:picLocks noChangeAspect="1" noChangeArrowheads="1"/>
          </p:cNvPicPr>
          <p:nvPr/>
        </p:nvPicPr>
        <p:blipFill>
          <a:blip r:embed="rId4" cstate="print"/>
          <a:srcRect/>
          <a:stretch>
            <a:fillRect/>
          </a:stretch>
        </p:blipFill>
        <p:spPr bwMode="auto">
          <a:xfrm>
            <a:off x="1778000" y="407084"/>
            <a:ext cx="5500035" cy="5745026"/>
          </a:xfrm>
          <a:prstGeom prst="rect">
            <a:avLst/>
          </a:prstGeom>
          <a:noFill/>
          <a:ln w="9525">
            <a:noFill/>
            <a:miter lim="800000"/>
            <a:headEnd/>
            <a:tailEnd/>
          </a:ln>
        </p:spPr>
      </p:pic>
    </p:spTree>
    <p:extLst>
      <p:ext uri="{BB962C8B-B14F-4D97-AF65-F5344CB8AC3E}">
        <p14:creationId xmlns:p14="http://schemas.microsoft.com/office/powerpoint/2010/main" val="40848986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D6D0C"/>
                </a:solidFill>
              </a:rPr>
              <a:t>Electricity Consumption </a:t>
            </a:r>
            <a:r>
              <a:rPr lang="en-GB" sz="1800" dirty="0" smtClean="0">
                <a:solidFill>
                  <a:srgbClr val="ED6D0C"/>
                </a:solidFill>
              </a:rPr>
              <a:t>(Billion </a:t>
            </a:r>
            <a:r>
              <a:rPr lang="en-GB" sz="1800" dirty="0" err="1" smtClean="0">
                <a:solidFill>
                  <a:srgbClr val="ED6D0C"/>
                </a:solidFill>
              </a:rPr>
              <a:t>kwH</a:t>
            </a:r>
            <a:r>
              <a:rPr lang="en-GB" sz="1800" dirty="0" smtClean="0">
                <a:solidFill>
                  <a:srgbClr val="ED6D0C"/>
                </a:solidFill>
              </a:rPr>
              <a:t>, 2007)</a:t>
            </a:r>
            <a:endParaRPr lang="en-GB" dirty="0">
              <a:solidFill>
                <a:srgbClr val="ED6D0C"/>
              </a:solidFill>
            </a:endParaRPr>
          </a:p>
        </p:txBody>
      </p:sp>
      <p:cxnSp>
        <p:nvCxnSpPr>
          <p:cNvPr id="5" name="Straight Connector 4"/>
          <p:cNvCxnSpPr/>
          <p:nvPr/>
        </p:nvCxnSpPr>
        <p:spPr bwMode="auto">
          <a:xfrm flipV="1">
            <a:off x="0" y="1270077"/>
            <a:ext cx="9144000" cy="1"/>
          </a:xfrm>
          <a:prstGeom prst="line">
            <a:avLst/>
          </a:prstGeom>
          <a:noFill/>
          <a:ln w="38100" cap="flat" cmpd="sng" algn="ctr">
            <a:solidFill>
              <a:srgbClr val="FF6600"/>
            </a:solidFill>
            <a:prstDash val="solid"/>
            <a:round/>
            <a:headEnd type="none" w="med" len="med"/>
            <a:tailEnd type="none" w="med" len="med"/>
          </a:ln>
          <a:effectLst/>
        </p:spPr>
      </p:cxnSp>
      <p:sp>
        <p:nvSpPr>
          <p:cNvPr id="6" name="TextBox 5"/>
          <p:cNvSpPr txBox="1"/>
          <p:nvPr/>
        </p:nvSpPr>
        <p:spPr>
          <a:xfrm>
            <a:off x="137459" y="5030696"/>
            <a:ext cx="938306" cy="261610"/>
          </a:xfrm>
          <a:prstGeom prst="rect">
            <a:avLst/>
          </a:prstGeom>
          <a:solidFill>
            <a:schemeClr val="bg1">
              <a:alpha val="90000"/>
            </a:schemeClr>
          </a:solidFill>
        </p:spPr>
        <p:txBody>
          <a:bodyPr wrap="square" rtlCol="0">
            <a:spAutoFit/>
          </a:bodyPr>
          <a:lstStyle/>
          <a:p>
            <a:r>
              <a:rPr lang="en-GB" sz="1100" b="1" dirty="0" smtClean="0"/>
              <a:t>UK</a:t>
            </a:r>
            <a:endParaRPr lang="en-GB" sz="1100" b="1" dirty="0"/>
          </a:p>
        </p:txBody>
      </p:sp>
      <p:sp>
        <p:nvSpPr>
          <p:cNvPr id="7" name="TextBox 6"/>
          <p:cNvSpPr txBox="1"/>
          <p:nvPr/>
        </p:nvSpPr>
        <p:spPr>
          <a:xfrm>
            <a:off x="293867" y="6255777"/>
            <a:ext cx="8850133" cy="438582"/>
          </a:xfrm>
          <a:prstGeom prst="rect">
            <a:avLst/>
          </a:prstGeom>
          <a:noFill/>
        </p:spPr>
        <p:txBody>
          <a:bodyPr wrap="square" rtlCol="0">
            <a:spAutoFit/>
          </a:bodyPr>
          <a:lstStyle/>
          <a:p>
            <a:r>
              <a:rPr lang="en-GB" sz="1100" dirty="0">
                <a:solidFill>
                  <a:srgbClr val="808080"/>
                </a:solidFill>
              </a:rPr>
              <a:t>Greenpeace’s Make IT Green Report, 2010</a:t>
            </a:r>
            <a:r>
              <a:rPr lang="en-GB" sz="1100" dirty="0" smtClean="0">
                <a:solidFill>
                  <a:srgbClr val="808080"/>
                </a:solidFill>
              </a:rPr>
              <a:t>.</a:t>
            </a:r>
          </a:p>
          <a:p>
            <a:pPr>
              <a:spcBef>
                <a:spcPts val="0"/>
              </a:spcBef>
            </a:pPr>
            <a:r>
              <a:rPr lang="en-GB" sz="1100" dirty="0">
                <a:solidFill>
                  <a:srgbClr val="808080"/>
                </a:solidFill>
                <a:hlinkClick r:id="rId3"/>
              </a:rPr>
              <a:t>http://</a:t>
            </a:r>
            <a:r>
              <a:rPr lang="en-GB" sz="1100" dirty="0" err="1">
                <a:solidFill>
                  <a:srgbClr val="808080"/>
                </a:solidFill>
                <a:hlinkClick r:id="rId3"/>
              </a:rPr>
              <a:t>www.greenpeace.org</a:t>
            </a:r>
            <a:r>
              <a:rPr lang="en-GB" sz="1100" dirty="0">
                <a:solidFill>
                  <a:srgbClr val="808080"/>
                </a:solidFill>
                <a:hlinkClick r:id="rId3"/>
              </a:rPr>
              <a:t>/international/en/publications/Campaign-reports/Climate-Reports/How-Clean-is-Your-Cloud/</a:t>
            </a:r>
            <a:endParaRPr lang="en-GB" sz="1100" dirty="0">
              <a:solidFill>
                <a:srgbClr val="808080"/>
              </a:solidFill>
            </a:endParaRPr>
          </a:p>
        </p:txBody>
      </p:sp>
      <p:pic>
        <p:nvPicPr>
          <p:cNvPr id="9" name="Picture 8" descr="Screen Shot 2015-09-29 at 21.29.3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20" y="1515986"/>
            <a:ext cx="8971280" cy="4069447"/>
          </a:xfrm>
          <a:prstGeom prst="rect">
            <a:avLst/>
          </a:prstGeom>
        </p:spPr>
      </p:pic>
      <p:sp>
        <p:nvSpPr>
          <p:cNvPr id="3" name="TextBox 2"/>
          <p:cNvSpPr txBox="1"/>
          <p:nvPr/>
        </p:nvSpPr>
        <p:spPr>
          <a:xfrm>
            <a:off x="117071" y="4814535"/>
            <a:ext cx="568287" cy="261610"/>
          </a:xfrm>
          <a:prstGeom prst="rect">
            <a:avLst/>
          </a:prstGeom>
          <a:solidFill>
            <a:schemeClr val="bg1">
              <a:alpha val="90000"/>
            </a:schemeClr>
          </a:solidFill>
        </p:spPr>
        <p:txBody>
          <a:bodyPr wrap="square" rtlCol="0">
            <a:spAutoFit/>
          </a:bodyPr>
          <a:lstStyle/>
          <a:p>
            <a:r>
              <a:rPr lang="en-GB" sz="1100" b="1" dirty="0" smtClean="0">
                <a:solidFill>
                  <a:srgbClr val="FF0000"/>
                </a:solidFill>
              </a:rPr>
              <a:t>UK</a:t>
            </a:r>
            <a:endParaRPr lang="en-GB" sz="1100" b="1" dirty="0">
              <a:solidFill>
                <a:srgbClr val="FF0000"/>
              </a:solidFill>
            </a:endParaRPr>
          </a:p>
        </p:txBody>
      </p:sp>
      <p:sp>
        <p:nvSpPr>
          <p:cNvPr id="11" name="TextBox 10"/>
          <p:cNvSpPr txBox="1"/>
          <p:nvPr/>
        </p:nvSpPr>
        <p:spPr>
          <a:xfrm>
            <a:off x="106841" y="2890559"/>
            <a:ext cx="1374590" cy="261610"/>
          </a:xfrm>
          <a:prstGeom prst="rect">
            <a:avLst/>
          </a:prstGeom>
          <a:solidFill>
            <a:schemeClr val="bg1">
              <a:alpha val="90000"/>
            </a:schemeClr>
          </a:solidFill>
        </p:spPr>
        <p:txBody>
          <a:bodyPr wrap="square" rtlCol="0">
            <a:spAutoFit/>
          </a:bodyPr>
          <a:lstStyle/>
          <a:p>
            <a:r>
              <a:rPr lang="en-GB" sz="1100" b="1" dirty="0" smtClean="0">
                <a:solidFill>
                  <a:srgbClr val="FF6600"/>
                </a:solidFill>
              </a:rPr>
              <a:t>Cloud computing</a:t>
            </a:r>
            <a:endParaRPr lang="en-GB" sz="1100" b="1" dirty="0">
              <a:solidFill>
                <a:srgbClr val="FF6600"/>
              </a:solidFill>
            </a:endParaRPr>
          </a:p>
        </p:txBody>
      </p:sp>
    </p:spTree>
    <p:extLst>
      <p:ext uri="{BB962C8B-B14F-4D97-AF65-F5344CB8AC3E}">
        <p14:creationId xmlns:p14="http://schemas.microsoft.com/office/powerpoint/2010/main" val="35764586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300762" y="743389"/>
            <a:ext cx="7569177" cy="4535023"/>
          </a:xfrm>
        </p:spPr>
        <p:txBody>
          <a:bodyPr/>
          <a:lstStyle/>
          <a:p>
            <a:pPr indent="-360000">
              <a:buNone/>
            </a:pPr>
            <a:r>
              <a:rPr lang="en-GB" dirty="0" smtClean="0">
                <a:latin typeface="+mn-lt"/>
              </a:rPr>
              <a:t>	</a:t>
            </a:r>
            <a:r>
              <a:rPr lang="en-GB" sz="4000" dirty="0" smtClean="0">
                <a:latin typeface="+mn-lt"/>
              </a:rPr>
              <a:t>“Despite improved energy efficiency, </a:t>
            </a:r>
            <a:r>
              <a:rPr lang="en-GB" sz="4000" b="1" dirty="0" smtClean="0">
                <a:solidFill>
                  <a:srgbClr val="A50021"/>
                </a:solidFill>
                <a:latin typeface="+mn-lt"/>
              </a:rPr>
              <a:t>energy consumption through electronic devices will triple until 2030</a:t>
            </a:r>
            <a:r>
              <a:rPr lang="en-GB" sz="4000" dirty="0" smtClean="0">
                <a:solidFill>
                  <a:srgbClr val="A50021"/>
                </a:solidFill>
                <a:latin typeface="+mn-lt"/>
              </a:rPr>
              <a:t> </a:t>
            </a:r>
            <a:r>
              <a:rPr lang="en-GB" sz="4000" dirty="0" smtClean="0">
                <a:latin typeface="+mn-lt"/>
              </a:rPr>
              <a:t>because of a massive rise in overall demand.”</a:t>
            </a:r>
          </a:p>
        </p:txBody>
      </p:sp>
      <p:pic>
        <p:nvPicPr>
          <p:cNvPr id="214019" name="Picture 3"/>
          <p:cNvPicPr>
            <a:picLocks noChangeAspect="1" noChangeArrowheads="1"/>
          </p:cNvPicPr>
          <p:nvPr/>
        </p:nvPicPr>
        <p:blipFill>
          <a:blip r:embed="rId3" cstate="print"/>
          <a:srcRect/>
          <a:stretch>
            <a:fillRect/>
          </a:stretch>
        </p:blipFill>
        <p:spPr bwMode="auto">
          <a:xfrm>
            <a:off x="6620977" y="3659827"/>
            <a:ext cx="2164132" cy="2734579"/>
          </a:xfrm>
          <a:prstGeom prst="rect">
            <a:avLst/>
          </a:prstGeom>
          <a:noFill/>
          <a:ln w="9525">
            <a:noFill/>
            <a:miter lim="800000"/>
            <a:headEnd/>
            <a:tailEnd/>
          </a:ln>
        </p:spPr>
      </p:pic>
      <p:sp>
        <p:nvSpPr>
          <p:cNvPr id="6"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extLst>
      <p:ext uri="{BB962C8B-B14F-4D97-AF65-F5344CB8AC3E}">
        <p14:creationId xmlns:p14="http://schemas.microsoft.com/office/powerpoint/2010/main" val="8422478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C</a:t>
            </a:r>
            <a:r>
              <a:rPr lang="en-GB" dirty="0" smtClean="0">
                <a:solidFill>
                  <a:schemeClr val="tx1"/>
                </a:solidFill>
              </a:rPr>
              <a:t>rowds </a:t>
            </a:r>
            <a:r>
              <a:rPr lang="en-GB" dirty="0">
                <a:solidFill>
                  <a:schemeClr val="tx1"/>
                </a:solidFill>
              </a:rPr>
              <a:t>in St. Peter’s </a:t>
            </a:r>
            <a:r>
              <a:rPr lang="en-GB" dirty="0" smtClean="0">
                <a:solidFill>
                  <a:schemeClr val="tx1"/>
                </a:solidFill>
              </a:rPr>
              <a:t>Square</a:t>
            </a:r>
            <a:endParaRPr lang="en-GB" dirty="0">
              <a:solidFill>
                <a:schemeClr val="tx1"/>
              </a:solidFill>
            </a:endParaRPr>
          </a:p>
        </p:txBody>
      </p:sp>
      <p:pic>
        <p:nvPicPr>
          <p:cNvPr id="4" name="Picture 3"/>
          <p:cNvPicPr>
            <a:picLocks noChangeAspect="1"/>
          </p:cNvPicPr>
          <p:nvPr/>
        </p:nvPicPr>
        <p:blipFill>
          <a:blip r:embed="rId3"/>
          <a:stretch>
            <a:fillRect/>
          </a:stretch>
        </p:blipFill>
        <p:spPr>
          <a:xfrm>
            <a:off x="16709" y="2324229"/>
            <a:ext cx="4594975" cy="3009647"/>
          </a:xfrm>
          <a:prstGeom prst="rect">
            <a:avLst/>
          </a:prstGeom>
        </p:spPr>
      </p:pic>
      <p:pic>
        <p:nvPicPr>
          <p:cNvPr id="5" name="Picture 4"/>
          <p:cNvPicPr>
            <a:picLocks noChangeAspect="1"/>
          </p:cNvPicPr>
          <p:nvPr/>
        </p:nvPicPr>
        <p:blipFill>
          <a:blip r:embed="rId4"/>
          <a:stretch>
            <a:fillRect/>
          </a:stretch>
        </p:blipFill>
        <p:spPr>
          <a:xfrm>
            <a:off x="4626243" y="2322904"/>
            <a:ext cx="4515923" cy="3009600"/>
          </a:xfrm>
          <a:prstGeom prst="rect">
            <a:avLst/>
          </a:prstGeom>
        </p:spPr>
      </p:pic>
      <p:sp>
        <p:nvSpPr>
          <p:cNvPr id="6" name="TextBox 5"/>
          <p:cNvSpPr txBox="1"/>
          <p:nvPr/>
        </p:nvSpPr>
        <p:spPr>
          <a:xfrm>
            <a:off x="102852" y="5056259"/>
            <a:ext cx="3791815" cy="253916"/>
          </a:xfrm>
          <a:prstGeom prst="rect">
            <a:avLst/>
          </a:prstGeom>
          <a:noFill/>
        </p:spPr>
        <p:txBody>
          <a:bodyPr wrap="square" rtlCol="0">
            <a:spAutoFit/>
          </a:bodyPr>
          <a:lstStyle/>
          <a:p>
            <a:r>
              <a:rPr lang="en-GB" sz="1050" dirty="0" smtClean="0">
                <a:solidFill>
                  <a:srgbClr val="BFBFBF"/>
                </a:solidFill>
              </a:rPr>
              <a:t>http</a:t>
            </a:r>
            <a:r>
              <a:rPr lang="en-GB" sz="1050" dirty="0">
                <a:solidFill>
                  <a:srgbClr val="BFBFBF"/>
                </a:solidFill>
              </a:rPr>
              <a:t>://</a:t>
            </a:r>
            <a:r>
              <a:rPr lang="en-GB" sz="1050" dirty="0" err="1">
                <a:solidFill>
                  <a:srgbClr val="BFBFBF"/>
                </a:solidFill>
              </a:rPr>
              <a:t>www.spiegel.de</a:t>
            </a:r>
            <a:r>
              <a:rPr lang="en-GB" sz="1050" dirty="0">
                <a:solidFill>
                  <a:srgbClr val="BFBFBF"/>
                </a:solidFill>
              </a:rPr>
              <a:t>/panorama/bild-889031-473266.</a:t>
            </a:r>
            <a:r>
              <a:rPr lang="en-GB" sz="1050" dirty="0" smtClean="0">
                <a:solidFill>
                  <a:srgbClr val="BFBFBF"/>
                </a:solidFill>
              </a:rPr>
              <a:t>html</a:t>
            </a:r>
            <a:endParaRPr lang="en-GB" sz="1050" dirty="0">
              <a:solidFill>
                <a:srgbClr val="BFBFBF"/>
              </a:solidFill>
            </a:endParaRPr>
          </a:p>
        </p:txBody>
      </p:sp>
      <p:sp>
        <p:nvSpPr>
          <p:cNvPr id="7" name="TextBox 6"/>
          <p:cNvSpPr txBox="1"/>
          <p:nvPr/>
        </p:nvSpPr>
        <p:spPr>
          <a:xfrm>
            <a:off x="935704" y="1704578"/>
            <a:ext cx="3091165" cy="523220"/>
          </a:xfrm>
          <a:prstGeom prst="rect">
            <a:avLst/>
          </a:prstGeom>
          <a:noFill/>
        </p:spPr>
        <p:txBody>
          <a:bodyPr wrap="square" rtlCol="0">
            <a:spAutoFit/>
          </a:bodyPr>
          <a:lstStyle/>
          <a:p>
            <a:pPr algn="ctr"/>
            <a:r>
              <a:rPr lang="en-GB" sz="2800" dirty="0" smtClean="0"/>
              <a:t>2005</a:t>
            </a:r>
            <a:endParaRPr lang="en-GB" sz="2800" dirty="0"/>
          </a:p>
        </p:txBody>
      </p:sp>
      <p:sp>
        <p:nvSpPr>
          <p:cNvPr id="8" name="TextBox 7"/>
          <p:cNvSpPr txBox="1"/>
          <p:nvPr/>
        </p:nvSpPr>
        <p:spPr>
          <a:xfrm>
            <a:off x="5365608" y="1706574"/>
            <a:ext cx="3091165" cy="523220"/>
          </a:xfrm>
          <a:prstGeom prst="rect">
            <a:avLst/>
          </a:prstGeom>
          <a:noFill/>
        </p:spPr>
        <p:txBody>
          <a:bodyPr wrap="square" rtlCol="0">
            <a:spAutoFit/>
          </a:bodyPr>
          <a:lstStyle/>
          <a:p>
            <a:pPr algn="ctr"/>
            <a:r>
              <a:rPr lang="en-GB" sz="2800" dirty="0" smtClean="0"/>
              <a:t>2013</a:t>
            </a:r>
            <a:endParaRPr lang="en-GB" sz="2800" dirty="0"/>
          </a:p>
        </p:txBody>
      </p:sp>
    </p:spTree>
    <p:extLst>
      <p:ext uri="{BB962C8B-B14F-4D97-AF65-F5344CB8AC3E}">
        <p14:creationId xmlns:p14="http://schemas.microsoft.com/office/powerpoint/2010/main" val="1790736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9142" y="5216753"/>
            <a:ext cx="8229600" cy="922337"/>
          </a:xfrm>
        </p:spPr>
        <p:txBody>
          <a:bodyPr/>
          <a:lstStyle/>
          <a:p>
            <a:pPr marL="0" indent="0" algn="l"/>
            <a:r>
              <a:rPr lang="it-IT" dirty="0"/>
              <a:t>Energy </a:t>
            </a:r>
            <a:r>
              <a:rPr lang="it-IT" dirty="0" err="1"/>
              <a:t>Aware</a:t>
            </a:r>
            <a:r>
              <a:rPr lang="it-IT" dirty="0"/>
              <a:t> </a:t>
            </a:r>
            <a:r>
              <a:rPr lang="it-IT" dirty="0" smtClean="0"/>
              <a:t>Computing</a:t>
            </a:r>
            <a:endParaRPr lang="it-IT" dirty="0"/>
          </a:p>
        </p:txBody>
      </p:sp>
      <p:pic>
        <p:nvPicPr>
          <p:cNvPr id="4" name="Picture 2"/>
          <p:cNvPicPr>
            <a:picLocks noChangeAspect="1" noChangeArrowheads="1"/>
          </p:cNvPicPr>
          <p:nvPr/>
        </p:nvPicPr>
        <p:blipFill>
          <a:blip r:embed="rId3" cstate="print"/>
          <a:srcRect/>
          <a:stretch>
            <a:fillRect/>
          </a:stretch>
        </p:blipFill>
        <p:spPr bwMode="auto">
          <a:xfrm>
            <a:off x="2345135" y="355600"/>
            <a:ext cx="6503190" cy="4572000"/>
          </a:xfrm>
          <a:prstGeom prst="rect">
            <a:avLst/>
          </a:prstGeom>
          <a:noFill/>
          <a:ln w="9525">
            <a:noFill/>
            <a:miter lim="800000"/>
            <a:headEnd/>
            <a:tailEnd/>
          </a:ln>
        </p:spPr>
      </p:pic>
      <p:sp>
        <p:nvSpPr>
          <p:cNvPr id="6" name="Rectangle 5"/>
          <p:cNvSpPr/>
          <p:nvPr/>
        </p:nvSpPr>
        <p:spPr bwMode="auto">
          <a:xfrm>
            <a:off x="6671174" y="4245963"/>
            <a:ext cx="2103987" cy="84662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603417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r>
              <a:rPr lang="en-GB" dirty="0" smtClean="0">
                <a:solidFill>
                  <a:srgbClr val="1FC634"/>
                </a:solidFill>
                <a:latin typeface="+mj-lt"/>
              </a:rPr>
              <a:t>Energy Efficiency of ICT</a:t>
            </a:r>
            <a:endParaRPr lang="en-GB" dirty="0">
              <a:solidFill>
                <a:srgbClr val="1FC634"/>
              </a:solidFill>
              <a:latin typeface="+mj-lt"/>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311448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grpSp>
        <p:nvGrpSpPr>
          <p:cNvPr id="20" name="Group 19"/>
          <p:cNvGrpSpPr/>
          <p:nvPr/>
        </p:nvGrpSpPr>
        <p:grpSpPr>
          <a:xfrm>
            <a:off x="5051767" y="4385139"/>
            <a:ext cx="3711233" cy="2254292"/>
            <a:chOff x="5051767" y="4385139"/>
            <a:chExt cx="3711233" cy="2254292"/>
          </a:xfrm>
        </p:grpSpPr>
        <p:pic>
          <p:nvPicPr>
            <p:cNvPr id="18" name="Picture 17"/>
            <p:cNvPicPr>
              <a:picLocks noChangeAspect="1"/>
            </p:cNvPicPr>
            <p:nvPr/>
          </p:nvPicPr>
          <p:blipFill>
            <a:blip r:embed="rId3"/>
            <a:stretch>
              <a:fillRect/>
            </a:stretch>
          </p:blipFill>
          <p:spPr>
            <a:xfrm>
              <a:off x="5051767" y="4385139"/>
              <a:ext cx="3711233" cy="2254292"/>
            </a:xfrm>
            <a:prstGeom prst="rect">
              <a:avLst/>
            </a:prstGeom>
          </p:spPr>
        </p:pic>
        <p:sp>
          <p:nvSpPr>
            <p:cNvPr id="19" name="TextBox 18"/>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Tree>
    <p:extLst>
      <p:ext uri="{BB962C8B-B14F-4D97-AF65-F5344CB8AC3E}">
        <p14:creationId xmlns:p14="http://schemas.microsoft.com/office/powerpoint/2010/main" val="3820993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457200" y="1604520"/>
            <a:ext cx="8469086" cy="4796280"/>
          </a:xfrm>
        </p:spPr>
        <p:txBody>
          <a:bodyPr/>
          <a:lstStyle/>
          <a:p>
            <a:pPr>
              <a:buClr>
                <a:srgbClr val="1FC634"/>
              </a:buClr>
            </a:pPr>
            <a:r>
              <a:rPr lang="en-US" dirty="0" smtClean="0">
                <a:latin typeface="+mn-lt"/>
              </a:rPr>
              <a:t>Power management largely in domain of Hardware Design</a:t>
            </a:r>
          </a:p>
          <a:p>
            <a:pPr lvl="1" eaLnBrk="1" hangingPunct="1"/>
            <a:r>
              <a:rPr lang="en-GB" sz="2400" dirty="0" smtClean="0"/>
              <a:t>Considerations to minimize/optimize </a:t>
            </a:r>
          </a:p>
          <a:p>
            <a:pPr lvl="2" eaLnBrk="1" hangingPunct="1">
              <a:buFontTx/>
              <a:buChar char="–"/>
            </a:pPr>
            <a:r>
              <a:rPr lang="en-GB" sz="2000" dirty="0" smtClean="0"/>
              <a:t>Dynamic (switching) and static (leakage) power</a:t>
            </a:r>
          </a:p>
          <a:p>
            <a:pPr lvl="1" eaLnBrk="1" hangingPunct="1"/>
            <a:r>
              <a:rPr lang="en-GB" sz="2400" dirty="0" smtClean="0"/>
              <a:t>On-chip power management</a:t>
            </a:r>
          </a:p>
          <a:p>
            <a:pPr lvl="2" eaLnBrk="1" hangingPunct="1">
              <a:buFontTx/>
              <a:buChar char="–"/>
            </a:pPr>
            <a:r>
              <a:rPr lang="en-GB" sz="2000" dirty="0" smtClean="0"/>
              <a:t>Modes</a:t>
            </a:r>
            <a:r>
              <a:rPr lang="en-GB" sz="2000" dirty="0"/>
              <a:t>: on, standby, suspend, sleep, </a:t>
            </a:r>
            <a:r>
              <a:rPr lang="en-GB" sz="2000" dirty="0" smtClean="0"/>
              <a:t>off</a:t>
            </a:r>
            <a:endParaRPr lang="en-GB" sz="2400" dirty="0" smtClean="0"/>
          </a:p>
          <a:p>
            <a:pPr>
              <a:buClr>
                <a:srgbClr val="1FC634"/>
              </a:buClr>
            </a:pPr>
            <a:r>
              <a:rPr lang="en-GB" dirty="0">
                <a:latin typeface="+mn-lt"/>
              </a:rPr>
              <a:t>D</a:t>
            </a:r>
            <a:r>
              <a:rPr lang="en-GB" dirty="0" smtClean="0">
                <a:latin typeface="+mn-lt"/>
              </a:rPr>
              <a:t>evelopment of low power electronics</a:t>
            </a:r>
            <a:endParaRPr lang="en-GB" dirty="0" smtClean="0">
              <a:solidFill>
                <a:srgbClr val="A50021"/>
              </a:solidFill>
              <a:latin typeface="+mn-lt"/>
            </a:endParaRPr>
          </a:p>
          <a:p>
            <a:pPr>
              <a:spcBef>
                <a:spcPts val="3000"/>
              </a:spcBef>
              <a:buNone/>
            </a:pPr>
            <a:r>
              <a:rPr lang="en-GB" b="1" dirty="0" smtClean="0">
                <a:solidFill>
                  <a:srgbClr val="1FC634"/>
                </a:solidFill>
                <a:latin typeface="+mn-lt"/>
              </a:rPr>
              <a:t>Where can the greatest savings be made?</a:t>
            </a:r>
          </a:p>
        </p:txBody>
      </p:sp>
      <p:sp>
        <p:nvSpPr>
          <p:cNvPr id="3" name="Title 2"/>
          <p:cNvSpPr>
            <a:spLocks noGrp="1"/>
          </p:cNvSpPr>
          <p:nvPr>
            <p:ph type="title" idx="10"/>
          </p:nvPr>
        </p:nvSpPr>
        <p:spPr/>
        <p:txBody>
          <a:bodyPr/>
          <a:lstStyle/>
          <a:p>
            <a:r>
              <a:rPr lang="en-GB" dirty="0" smtClean="0">
                <a:solidFill>
                  <a:srgbClr val="1FC634"/>
                </a:solidFill>
                <a:latin typeface="+mj-lt"/>
              </a:rPr>
              <a:t>Hardware Design</a:t>
            </a:r>
            <a:endParaRPr lang="en-GB" dirty="0">
              <a:solidFill>
                <a:srgbClr val="1FC634"/>
              </a:solidFill>
              <a:latin typeface="+mj-lt"/>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spTree>
    <p:extLst>
      <p:ext uri="{BB962C8B-B14F-4D97-AF65-F5344CB8AC3E}">
        <p14:creationId xmlns:p14="http://schemas.microsoft.com/office/powerpoint/2010/main" val="2844654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336550" y="274638"/>
            <a:ext cx="8470900" cy="922337"/>
          </a:xfrm>
        </p:spPr>
        <p:txBody>
          <a:bodyPr/>
          <a:lstStyle/>
          <a:p>
            <a:r>
              <a:rPr lang="en-GB" dirty="0" smtClean="0"/>
              <a:t>Greater Savings at Higher Levels</a:t>
            </a:r>
          </a:p>
        </p:txBody>
      </p:sp>
      <p:pic>
        <p:nvPicPr>
          <p:cNvPr id="7" name="Picture 6" descr="Screen Shot 2015-04-28 at 08.10.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4" y="1804847"/>
            <a:ext cx="8475274" cy="3737212"/>
          </a:xfrm>
          <a:prstGeom prst="rect">
            <a:avLst/>
          </a:prstGeom>
        </p:spPr>
      </p:pic>
      <p:cxnSp>
        <p:nvCxnSpPr>
          <p:cNvPr id="4" name="Straight Connector 3"/>
          <p:cNvCxnSpPr/>
          <p:nvPr/>
        </p:nvCxnSpPr>
        <p:spPr bwMode="auto">
          <a:xfrm flipV="1">
            <a:off x="0" y="1270077"/>
            <a:ext cx="9144000" cy="1"/>
          </a:xfrm>
          <a:prstGeom prst="line">
            <a:avLst/>
          </a:prstGeom>
          <a:noFill/>
          <a:ln w="3810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13737620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58371" name="Picture 2"/>
          <p:cNvPicPr>
            <a:picLocks noGrp="1" noChangeAspect="1" noChangeArrowheads="1"/>
          </p:cNvPicPr>
          <p:nvPr>
            <p:ph idx="1"/>
          </p:nvPr>
        </p:nvPicPr>
        <p:blipFill>
          <a:blip r:embed="rId3" cstate="print"/>
          <a:srcRect/>
          <a:stretch>
            <a:fillRect/>
          </a:stretch>
        </p:blipFill>
        <p:spPr bwMode="auto">
          <a:xfrm>
            <a:off x="0" y="0"/>
            <a:ext cx="9144000" cy="6858000"/>
          </a:xfrm>
        </p:spPr>
      </p:pic>
      <p:sp>
        <p:nvSpPr>
          <p:cNvPr id="6" name="Oval 5"/>
          <p:cNvSpPr>
            <a:spLocks noChangeArrowheads="1"/>
          </p:cNvSpPr>
          <p:nvPr/>
        </p:nvSpPr>
        <p:spPr bwMode="auto">
          <a:xfrm>
            <a:off x="195263" y="5311775"/>
            <a:ext cx="2266950" cy="900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7" name="Oval 6"/>
          <p:cNvSpPr>
            <a:spLocks noChangeArrowheads="1"/>
          </p:cNvSpPr>
          <p:nvPr/>
        </p:nvSpPr>
        <p:spPr bwMode="auto">
          <a:xfrm>
            <a:off x="2260600" y="6108700"/>
            <a:ext cx="23114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8" name="Oval 7"/>
          <p:cNvSpPr>
            <a:spLocks noChangeArrowheads="1"/>
          </p:cNvSpPr>
          <p:nvPr/>
        </p:nvSpPr>
        <p:spPr bwMode="auto">
          <a:xfrm>
            <a:off x="4500563" y="6134100"/>
            <a:ext cx="23622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9" name="Oval 8"/>
          <p:cNvSpPr>
            <a:spLocks noChangeArrowheads="1"/>
          </p:cNvSpPr>
          <p:nvPr/>
        </p:nvSpPr>
        <p:spPr bwMode="auto">
          <a:xfrm>
            <a:off x="6684963" y="3101975"/>
            <a:ext cx="2482850" cy="10080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10" name="Oval 9"/>
          <p:cNvSpPr>
            <a:spLocks noChangeArrowheads="1"/>
          </p:cNvSpPr>
          <p:nvPr/>
        </p:nvSpPr>
        <p:spPr bwMode="auto">
          <a:xfrm>
            <a:off x="6767513" y="5260975"/>
            <a:ext cx="2339975" cy="720725"/>
          </a:xfrm>
          <a:prstGeom prst="ellipse">
            <a:avLst/>
          </a:prstGeom>
          <a:solidFill>
            <a:srgbClr val="C00000">
              <a:alpha val="18823"/>
            </a:srgbClr>
          </a:solid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58378" name="TextBox 10"/>
          <p:cNvSpPr txBox="1">
            <a:spLocks noChangeArrowheads="1"/>
          </p:cNvSpPr>
          <p:nvPr/>
        </p:nvSpPr>
        <p:spPr bwMode="auto">
          <a:xfrm>
            <a:off x="3390900" y="266700"/>
            <a:ext cx="5473700" cy="461963"/>
          </a:xfrm>
          <a:prstGeom prst="rect">
            <a:avLst/>
          </a:prstGeom>
          <a:noFill/>
          <a:ln w="9525">
            <a:noFill/>
            <a:miter lim="800000"/>
            <a:headEnd/>
            <a:tailEnd/>
          </a:ln>
        </p:spPr>
        <p:txBody>
          <a:bodyPr>
            <a:spAutoFit/>
          </a:bodyPr>
          <a:lstStyle/>
          <a:p>
            <a:pPr>
              <a:spcBef>
                <a:spcPct val="50000"/>
              </a:spcBef>
            </a:pPr>
            <a:r>
              <a:rPr lang="en-GB" sz="2400" b="1">
                <a:solidFill>
                  <a:schemeClr val="bg1"/>
                </a:solidFill>
                <a:latin typeface="Times New Roman" pitchFamily="18" charset="0"/>
                <a:cs typeface="Times New Roman" pitchFamily="18" charset="0"/>
              </a:rPr>
              <a:t>ElectronicsWeekly</a:t>
            </a:r>
            <a:r>
              <a:rPr lang="en-GB">
                <a:solidFill>
                  <a:schemeClr val="bg1"/>
                </a:solidFill>
                <a:cs typeface="DejaVu Sans" pitchFamily="34" charset="0"/>
              </a:rPr>
              <a:t> 15-21 June 2011 | No. 2472</a:t>
            </a:r>
          </a:p>
        </p:txBody>
      </p:sp>
      <p:sp>
        <p:nvSpPr>
          <p:cNvPr id="12" name="Oval 11"/>
          <p:cNvSpPr>
            <a:spLocks noChangeArrowheads="1"/>
          </p:cNvSpPr>
          <p:nvPr/>
        </p:nvSpPr>
        <p:spPr bwMode="auto">
          <a:xfrm>
            <a:off x="241300" y="6489700"/>
            <a:ext cx="2235200" cy="3603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548820" y="1830860"/>
            <a:ext cx="8046360" cy="3996734"/>
          </a:xfrm>
        </p:spPr>
        <p:txBody>
          <a:bodyPr/>
          <a:lstStyle/>
          <a:p>
            <a:pPr marL="0" indent="0">
              <a:buNone/>
            </a:pPr>
            <a:r>
              <a:rPr lang="en-GB" sz="2800" dirty="0">
                <a:latin typeface="+mn-lt"/>
              </a:rPr>
              <a:t>Huge advances have been made in power-efficient hardware.</a:t>
            </a:r>
          </a:p>
          <a:p>
            <a:pPr marL="0" indent="0">
              <a:buNone/>
            </a:pPr>
            <a:endParaRPr lang="en-GB" sz="1600" dirty="0" smtClean="0">
              <a:latin typeface="+mn-lt"/>
            </a:endParaRPr>
          </a:p>
          <a:p>
            <a:pPr marL="0" indent="0">
              <a:buNone/>
            </a:pPr>
            <a:endParaRPr lang="en-GB" sz="1600" dirty="0">
              <a:latin typeface="+mn-lt"/>
            </a:endParaRPr>
          </a:p>
          <a:p>
            <a:pPr marL="0" indent="0">
              <a:buNone/>
            </a:pPr>
            <a:r>
              <a:rPr lang="en-GB" sz="2800" dirty="0">
                <a:latin typeface="+mn-lt"/>
              </a:rPr>
              <a:t>BUT – </a:t>
            </a:r>
            <a:r>
              <a:rPr lang="en-GB" sz="2800" dirty="0">
                <a:solidFill>
                  <a:srgbClr val="A50021"/>
                </a:solidFill>
                <a:latin typeface="+mn-lt"/>
              </a:rPr>
              <a:t>potential energy savings are wasted </a:t>
            </a:r>
            <a:r>
              <a:rPr lang="en-GB" sz="2800" dirty="0">
                <a:latin typeface="+mn-lt"/>
              </a:rPr>
              <a:t>by</a:t>
            </a:r>
          </a:p>
          <a:p>
            <a:pPr lvl="1">
              <a:buClr>
                <a:srgbClr val="A50021"/>
              </a:buClr>
              <a:buFont typeface="Wingdings" pitchFamily="2" charset="2"/>
              <a:buChar char="§"/>
            </a:pPr>
            <a:r>
              <a:rPr lang="en-GB" sz="2400" dirty="0" smtClean="0"/>
              <a:t>software </a:t>
            </a:r>
            <a:r>
              <a:rPr lang="en-GB" sz="2400" dirty="0"/>
              <a:t>that does not exploit energy-saving features </a:t>
            </a:r>
            <a:r>
              <a:rPr lang="en-GB" sz="2400" dirty="0" smtClean="0"/>
              <a:t>of hardware</a:t>
            </a:r>
            <a:r>
              <a:rPr lang="en-GB" sz="2400" dirty="0"/>
              <a:t>;</a:t>
            </a:r>
          </a:p>
          <a:p>
            <a:pPr lvl="1">
              <a:buClr>
                <a:srgbClr val="A50021"/>
              </a:buClr>
              <a:buFont typeface="Wingdings" pitchFamily="2" charset="2"/>
              <a:buChar char="§"/>
            </a:pPr>
            <a:r>
              <a:rPr lang="en-GB" sz="2400" dirty="0" smtClean="0"/>
              <a:t>poor </a:t>
            </a:r>
            <a:r>
              <a:rPr lang="en-GB" sz="2400" dirty="0"/>
              <a:t>dynamic management of tasks and resources.</a:t>
            </a:r>
          </a:p>
        </p:txBody>
      </p:sp>
      <p:sp>
        <p:nvSpPr>
          <p:cNvPr id="3" name="Title 2"/>
          <p:cNvSpPr>
            <a:spLocks noGrp="1"/>
          </p:cNvSpPr>
          <p:nvPr>
            <p:ph type="title" idx="10"/>
          </p:nvPr>
        </p:nvSpPr>
        <p:spPr>
          <a:xfrm>
            <a:off x="1624084" y="273600"/>
            <a:ext cx="5683916" cy="1050233"/>
          </a:xfrm>
        </p:spPr>
        <p:txBody>
          <a:bodyPr/>
          <a:lstStyle/>
          <a:p>
            <a:pPr algn="ctr"/>
            <a:r>
              <a:rPr lang="en-GB" sz="4800" dirty="0" smtClean="0">
                <a:latin typeface="+mj-lt"/>
              </a:rPr>
              <a:t>Wasted Potential</a:t>
            </a:r>
            <a:endParaRPr lang="en-GB" sz="4800" dirty="0">
              <a:latin typeface="+mj-lt"/>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488000" y="-1"/>
            <a:ext cx="1656000" cy="1242000"/>
          </a:xfrm>
          <a:prstGeom prst="rect">
            <a:avLst/>
          </a:prstGeom>
        </p:spPr>
      </p:pic>
    </p:spTree>
    <p:extLst>
      <p:ext uri="{BB962C8B-B14F-4D97-AF65-F5344CB8AC3E}">
        <p14:creationId xmlns:p14="http://schemas.microsoft.com/office/powerpoint/2010/main" val="7174528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Bristol</a:t>
            </a:r>
            <a:endParaRPr lang="en-GB" dirty="0"/>
          </a:p>
        </p:txBody>
      </p:sp>
      <p:pic>
        <p:nvPicPr>
          <p:cNvPr id="70659" name="Picture 3"/>
          <p:cNvPicPr>
            <a:picLocks noChangeAspect="1" noChangeArrowheads="1"/>
          </p:cNvPicPr>
          <p:nvPr/>
        </p:nvPicPr>
        <p:blipFill>
          <a:blip r:embed="rId2" cstate="print"/>
          <a:srcRect/>
          <a:stretch>
            <a:fillRect/>
          </a:stretch>
        </p:blipFill>
        <p:spPr bwMode="auto">
          <a:xfrm>
            <a:off x="291925" y="1311485"/>
            <a:ext cx="8512441" cy="5546515"/>
          </a:xfrm>
          <a:prstGeom prst="rect">
            <a:avLst/>
          </a:prstGeom>
          <a:noFill/>
          <a:ln w="9525">
            <a:noFill/>
            <a:miter lim="800000"/>
            <a:headEnd/>
            <a:tailEnd/>
          </a:ln>
        </p:spPr>
      </p:pic>
    </p:spTree>
    <p:extLst>
      <p:ext uri="{BB962C8B-B14F-4D97-AF65-F5344CB8AC3E}">
        <p14:creationId xmlns:p14="http://schemas.microsoft.com/office/powerpoint/2010/main" val="24797960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20554" y="2201332"/>
            <a:ext cx="2765778" cy="1844051"/>
          </a:xfrm>
          <a:prstGeom prst="rect">
            <a:avLst/>
          </a:prstGeom>
        </p:spPr>
      </p:pic>
      <p:sp>
        <p:nvSpPr>
          <p:cNvPr id="3" name="Title 2"/>
          <p:cNvSpPr>
            <a:spLocks noGrp="1"/>
          </p:cNvSpPr>
          <p:nvPr>
            <p:ph type="title" idx="10"/>
          </p:nvPr>
        </p:nvSpPr>
        <p:spPr/>
        <p:txBody>
          <a:bodyPr/>
          <a:lstStyle/>
          <a:p>
            <a:r>
              <a:rPr lang="en-GB" dirty="0" smtClean="0">
                <a:solidFill>
                  <a:srgbClr val="C20202"/>
                </a:solidFill>
                <a:latin typeface="+mj-lt"/>
              </a:rPr>
              <a:t>Energy Efficiency of ICT</a:t>
            </a:r>
            <a:endParaRPr lang="en-GB" dirty="0">
              <a:solidFill>
                <a:srgbClr val="C20202"/>
              </a:solidFill>
              <a:latin typeface="+mj-lt"/>
            </a:endParaRPr>
          </a:p>
        </p:txBody>
      </p:sp>
      <p:sp>
        <p:nvSpPr>
          <p:cNvPr id="5" name="Pentagon 4"/>
          <p:cNvSpPr/>
          <p:nvPr/>
        </p:nvSpPr>
        <p:spPr bwMode="auto">
          <a:xfrm>
            <a:off x="367598" y="1537441"/>
            <a:ext cx="8488172" cy="635039"/>
          </a:xfrm>
          <a:prstGeom prst="homePlate">
            <a:avLst/>
          </a:prstGeom>
          <a:solidFill>
            <a:srgbClr val="C20202">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6" name="Pentagon 5"/>
          <p:cNvSpPr/>
          <p:nvPr/>
        </p:nvSpPr>
        <p:spPr bwMode="auto">
          <a:xfrm>
            <a:off x="369617" y="2274745"/>
            <a:ext cx="6488383" cy="635039"/>
          </a:xfrm>
          <a:prstGeom prst="homePlate">
            <a:avLst/>
          </a:prstGeom>
          <a:solidFill>
            <a:srgbClr val="FF3B1A">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7" name="Pentagon 6"/>
          <p:cNvSpPr/>
          <p:nvPr/>
        </p:nvSpPr>
        <p:spPr bwMode="auto">
          <a:xfrm>
            <a:off x="388346" y="3012049"/>
            <a:ext cx="5058543" cy="635039"/>
          </a:xfrm>
          <a:prstGeom prst="homePlate">
            <a:avLst/>
          </a:prstGeom>
          <a:solidFill>
            <a:srgbClr val="FF66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9" name="Pentagon 8"/>
          <p:cNvSpPr/>
          <p:nvPr/>
        </p:nvSpPr>
        <p:spPr bwMode="auto">
          <a:xfrm>
            <a:off x="392383" y="3751351"/>
            <a:ext cx="3572839" cy="635039"/>
          </a:xfrm>
          <a:prstGeom prst="homePlate">
            <a:avLst/>
          </a:prstGeom>
          <a:solidFill>
            <a:srgbClr val="FFFF00">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265359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419744" y="2308169"/>
            <a:ext cx="2055207" cy="584776"/>
          </a:xfrm>
          <a:prstGeom prst="rect">
            <a:avLst/>
          </a:prstGeom>
          <a:noFill/>
        </p:spPr>
        <p:txBody>
          <a:bodyPr wrap="square" rtlCol="0">
            <a:spAutoFit/>
          </a:bodyPr>
          <a:lstStyle/>
          <a:p>
            <a:r>
              <a:rPr lang="en-GB" sz="3200" dirty="0" err="1" smtClean="0">
                <a:solidFill>
                  <a:srgbClr val="FFB1C2"/>
                </a:solidFill>
              </a:rPr>
              <a:t>so</a:t>
            </a:r>
            <a:r>
              <a:rPr lang="en-GB" sz="3200" b="1" dirty="0" err="1" smtClean="0">
                <a:solidFill>
                  <a:schemeClr val="bg1"/>
                </a:solidFill>
              </a:rPr>
              <a:t>F</a:t>
            </a:r>
            <a:r>
              <a:rPr lang="en-GB" sz="3200" dirty="0" err="1" smtClean="0">
                <a:solidFill>
                  <a:srgbClr val="FFB1C2"/>
                </a:solidFill>
              </a:rPr>
              <a:t>tware</a:t>
            </a:r>
            <a:endParaRPr lang="en-GB" sz="3200" dirty="0">
              <a:solidFill>
                <a:srgbClr val="FFB1C2"/>
              </a:solidFill>
            </a:endParaRPr>
          </a:p>
        </p:txBody>
      </p:sp>
      <p:sp>
        <p:nvSpPr>
          <p:cNvPr id="14" name="TextBox 13"/>
          <p:cNvSpPr txBox="1"/>
          <p:nvPr/>
        </p:nvSpPr>
        <p:spPr>
          <a:xfrm>
            <a:off x="438472" y="1574857"/>
            <a:ext cx="2803074" cy="584776"/>
          </a:xfrm>
          <a:prstGeom prst="rect">
            <a:avLst/>
          </a:prstGeom>
          <a:noFill/>
        </p:spPr>
        <p:txBody>
          <a:bodyPr wrap="square" rtlCol="0">
            <a:spAutoFit/>
          </a:bodyPr>
          <a:lstStyle/>
          <a:p>
            <a:r>
              <a:rPr lang="en-GB" sz="3200" dirty="0" err="1" smtClean="0">
                <a:solidFill>
                  <a:srgbClr val="FF7C80"/>
                </a:solidFill>
              </a:rPr>
              <a:t>al</a:t>
            </a:r>
            <a:r>
              <a:rPr lang="en-GB" sz="3200" b="1" dirty="0" err="1" smtClean="0">
                <a:solidFill>
                  <a:schemeClr val="bg1"/>
                </a:solidFill>
              </a:rPr>
              <a:t>G</a:t>
            </a:r>
            <a:r>
              <a:rPr lang="en-GB" sz="3200" dirty="0" err="1" smtClean="0">
                <a:solidFill>
                  <a:srgbClr val="FF7C80"/>
                </a:solidFill>
              </a:rPr>
              <a:t>orithms</a:t>
            </a:r>
            <a:endParaRPr lang="en-GB" sz="3200" dirty="0">
              <a:solidFill>
                <a:srgbClr val="FF7C80"/>
              </a:solidFill>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sp>
        <p:nvSpPr>
          <p:cNvPr id="18" name="TextBox 17"/>
          <p:cNvSpPr txBox="1"/>
          <p:nvPr/>
        </p:nvSpPr>
        <p:spPr>
          <a:xfrm>
            <a:off x="421763" y="3780801"/>
            <a:ext cx="2055207" cy="584776"/>
          </a:xfrm>
          <a:prstGeom prst="rect">
            <a:avLst/>
          </a:prstGeom>
          <a:noFill/>
        </p:spPr>
        <p:txBody>
          <a:bodyPr wrap="square" rtlCol="0">
            <a:spAutoFit/>
          </a:bodyPr>
          <a:lstStyle/>
          <a:p>
            <a:r>
              <a:rPr lang="en-GB" sz="3200" b="1" dirty="0" smtClean="0">
                <a:solidFill>
                  <a:schemeClr val="bg1"/>
                </a:solidFill>
              </a:rPr>
              <a:t>D</a:t>
            </a:r>
            <a:r>
              <a:rPr lang="en-GB" sz="3200" dirty="0" smtClean="0">
                <a:solidFill>
                  <a:srgbClr val="DCE010"/>
                </a:solidFill>
              </a:rPr>
              <a:t>rivers</a:t>
            </a:r>
            <a:endParaRPr lang="en-GB" sz="3200" dirty="0">
              <a:solidFill>
                <a:srgbClr val="DCE010"/>
              </a:solidFill>
            </a:endParaRPr>
          </a:p>
        </p:txBody>
      </p:sp>
      <p:sp>
        <p:nvSpPr>
          <p:cNvPr id="19" name="TextBox 18"/>
          <p:cNvSpPr txBox="1"/>
          <p:nvPr/>
        </p:nvSpPr>
        <p:spPr>
          <a:xfrm>
            <a:off x="440491" y="3064201"/>
            <a:ext cx="2466875" cy="584776"/>
          </a:xfrm>
          <a:prstGeom prst="rect">
            <a:avLst/>
          </a:prstGeom>
          <a:noFill/>
        </p:spPr>
        <p:txBody>
          <a:bodyPr wrap="square" rtlCol="0">
            <a:spAutoFit/>
          </a:bodyPr>
          <a:lstStyle/>
          <a:p>
            <a:r>
              <a:rPr lang="en-GB" sz="3200" dirty="0" err="1">
                <a:solidFill>
                  <a:srgbClr val="E9BCA3"/>
                </a:solidFill>
              </a:rPr>
              <a:t>c</a:t>
            </a:r>
            <a:r>
              <a:rPr lang="en-GB" sz="3200" dirty="0" err="1" smtClean="0">
                <a:solidFill>
                  <a:srgbClr val="E9BCA3"/>
                </a:solidFill>
              </a:rPr>
              <a:t>ompil</a:t>
            </a:r>
            <a:r>
              <a:rPr lang="en-GB" sz="3200" b="1" dirty="0" err="1" smtClean="0">
                <a:solidFill>
                  <a:schemeClr val="bg1"/>
                </a:solidFill>
              </a:rPr>
              <a:t>E</a:t>
            </a:r>
            <a:r>
              <a:rPr lang="en-GB" sz="3200" dirty="0" err="1" smtClean="0">
                <a:solidFill>
                  <a:srgbClr val="E9BCA3"/>
                </a:solidFill>
              </a:rPr>
              <a:t>rs</a:t>
            </a:r>
            <a:endParaRPr lang="en-GB" sz="3200" dirty="0">
              <a:solidFill>
                <a:srgbClr val="E9BCA3"/>
              </a:solidFill>
            </a:endParaRPr>
          </a:p>
        </p:txBody>
      </p:sp>
      <p:grpSp>
        <p:nvGrpSpPr>
          <p:cNvPr id="21" name="Group 20"/>
          <p:cNvGrpSpPr/>
          <p:nvPr/>
        </p:nvGrpSpPr>
        <p:grpSpPr>
          <a:xfrm>
            <a:off x="5051767" y="4385139"/>
            <a:ext cx="3711233" cy="2254292"/>
            <a:chOff x="5051767" y="4385139"/>
            <a:chExt cx="3711233" cy="2254292"/>
          </a:xfrm>
        </p:grpSpPr>
        <p:pic>
          <p:nvPicPr>
            <p:cNvPr id="22" name="Picture 21"/>
            <p:cNvPicPr>
              <a:picLocks noChangeAspect="1"/>
            </p:cNvPicPr>
            <p:nvPr/>
          </p:nvPicPr>
          <p:blipFill>
            <a:blip r:embed="rId4"/>
            <a:stretch>
              <a:fillRect/>
            </a:stretch>
          </p:blipFill>
          <p:spPr>
            <a:xfrm>
              <a:off x="5051767" y="4385139"/>
              <a:ext cx="3711233" cy="2254292"/>
            </a:xfrm>
            <a:prstGeom prst="rect">
              <a:avLst/>
            </a:prstGeom>
          </p:spPr>
        </p:pic>
        <p:sp>
          <p:nvSpPr>
            <p:cNvPr id="23" name="TextBox 22"/>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
        <p:nvSpPr>
          <p:cNvPr id="24" name="TextBox 23"/>
          <p:cNvSpPr txBox="1"/>
          <p:nvPr/>
        </p:nvSpPr>
        <p:spPr>
          <a:xfrm>
            <a:off x="6321777" y="4007555"/>
            <a:ext cx="2822223"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static.datixinc.com</a:t>
            </a:r>
            <a:r>
              <a:rPr lang="en-GB" sz="800" dirty="0">
                <a:solidFill>
                  <a:srgbClr val="BFBFBF"/>
                </a:solidFill>
              </a:rPr>
              <a:t>/</a:t>
            </a:r>
            <a:r>
              <a:rPr lang="en-GB" sz="800" dirty="0" err="1">
                <a:solidFill>
                  <a:srgbClr val="BFBFBF"/>
                </a:solidFill>
              </a:rPr>
              <a:t>wp</a:t>
            </a:r>
            <a:r>
              <a:rPr lang="en-GB" sz="800" dirty="0">
                <a:solidFill>
                  <a:srgbClr val="BFBFBF"/>
                </a:solidFill>
              </a:rPr>
              <a:t>-content/uploads/2015/04/7.jpg</a:t>
            </a:r>
          </a:p>
        </p:txBody>
      </p:sp>
    </p:spTree>
    <p:extLst>
      <p:ext uri="{BB962C8B-B14F-4D97-AF65-F5344CB8AC3E}">
        <p14:creationId xmlns:p14="http://schemas.microsoft.com/office/powerpoint/2010/main" val="4699127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8518" y="3980674"/>
            <a:ext cx="3398155" cy="2548616"/>
          </a:xfrm>
          <a:prstGeom prst="rect">
            <a:avLst/>
          </a:prstGeom>
        </p:spPr>
      </p:pic>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39690"/>
            <a:ext cx="7843281" cy="4529138"/>
          </a:xfrm>
        </p:spPr>
        <p:txBody>
          <a:bodyPr vert="horz" wrap="square" numCol="1" anchor="t" anchorCtr="0" compatLnSpc="1">
            <a:prstTxWarp prst="textNoShape">
              <a:avLst/>
            </a:prstTxWarp>
          </a:bodyPr>
          <a:lstStyle/>
          <a:p>
            <a:pPr>
              <a:buClr>
                <a:srgbClr val="A50021"/>
              </a:buClr>
            </a:pPr>
            <a:r>
              <a:rPr lang="en-GB" dirty="0" smtClean="0"/>
              <a:t>Software controls the behaviour of the hardware</a:t>
            </a:r>
          </a:p>
          <a:p>
            <a:pPr lvl="1">
              <a:buFontTx/>
              <a:buChar char="–"/>
            </a:pPr>
            <a:r>
              <a:rPr lang="en-GB" dirty="0" smtClean="0"/>
              <a:t>Algorithms and Data Flow</a:t>
            </a:r>
          </a:p>
          <a:p>
            <a:pPr lvl="1">
              <a:buFontTx/>
              <a:buChar char="–"/>
            </a:pPr>
            <a:r>
              <a:rPr lang="en-GB" dirty="0" smtClean="0"/>
              <a:t>Compiler (optimizations)</a:t>
            </a:r>
          </a:p>
          <a:p>
            <a:pPr lvl="2"/>
            <a:r>
              <a:rPr lang="en-GB" dirty="0" smtClean="0"/>
              <a:t>Traditional SW design goals: </a:t>
            </a:r>
          </a:p>
          <a:p>
            <a:pPr marL="914400" lvl="2" indent="0">
              <a:buNone/>
            </a:pPr>
            <a:r>
              <a:rPr lang="en-GB" b="1" dirty="0">
                <a:solidFill>
                  <a:srgbClr val="A50021"/>
                </a:solidFill>
              </a:rPr>
              <a:t> </a:t>
            </a:r>
            <a:r>
              <a:rPr lang="en-GB" b="1" dirty="0" smtClean="0">
                <a:solidFill>
                  <a:srgbClr val="A50021"/>
                </a:solidFill>
              </a:rPr>
              <a:t>   performance, </a:t>
            </a:r>
          </a:p>
          <a:p>
            <a:pPr marL="914400" lvl="2" indent="0">
              <a:buNone/>
            </a:pPr>
            <a:r>
              <a:rPr lang="en-GB" sz="3200" b="1" dirty="0">
                <a:solidFill>
                  <a:srgbClr val="A50021"/>
                </a:solidFill>
              </a:rPr>
              <a:t> </a:t>
            </a:r>
            <a:r>
              <a:rPr lang="en-GB" sz="3200" b="1" dirty="0" smtClean="0">
                <a:solidFill>
                  <a:srgbClr val="A50021"/>
                </a:solidFill>
              </a:rPr>
              <a:t>  performance, </a:t>
            </a:r>
          </a:p>
          <a:p>
            <a:pPr marL="914400" lvl="2" indent="0">
              <a:buNone/>
            </a:pPr>
            <a:r>
              <a:rPr lang="en-GB" sz="3200" b="1" dirty="0" smtClean="0">
                <a:solidFill>
                  <a:srgbClr val="A50021"/>
                </a:solidFill>
              </a:rPr>
              <a:t>   </a:t>
            </a:r>
            <a:r>
              <a:rPr lang="en-GB" sz="3600" b="1" dirty="0" smtClean="0">
                <a:solidFill>
                  <a:srgbClr val="A50021"/>
                </a:solidFill>
              </a:rPr>
              <a:t>performance</a:t>
            </a:r>
            <a:endParaRPr lang="en-GB" sz="3200" b="1" dirty="0" smtClean="0">
              <a:solidFill>
                <a:srgbClr val="A50021"/>
              </a:solidFill>
            </a:endParaRPr>
          </a:p>
        </p:txBody>
      </p:sp>
      <p:pic>
        <p:nvPicPr>
          <p:cNvPr id="4" name="Picture 2"/>
          <p:cNvPicPr>
            <a:picLocks noChangeAspect="1" noChangeArrowheads="1"/>
          </p:cNvPicPr>
          <p:nvPr/>
        </p:nvPicPr>
        <p:blipFill>
          <a:blip r:embed="rId4" cstate="print"/>
          <a:srcRect/>
          <a:stretch>
            <a:fillRect/>
          </a:stretch>
        </p:blipFill>
        <p:spPr bwMode="auto">
          <a:xfrm>
            <a:off x="7488238" y="0"/>
            <a:ext cx="1655762" cy="12414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66862"/>
            <a:ext cx="8229600" cy="4583567"/>
          </a:xfrm>
        </p:spPr>
        <p:txBody>
          <a:bodyPr vert="horz" wrap="square" numCol="1" anchor="t" anchorCtr="0" compatLnSpc="1">
            <a:prstTxWarp prst="textNoShape">
              <a:avLst/>
            </a:prstTxWarp>
          </a:bodyPr>
          <a:lstStyle/>
          <a:p>
            <a:pPr>
              <a:buClr>
                <a:srgbClr val="A50021"/>
              </a:buClr>
            </a:pPr>
            <a:r>
              <a:rPr lang="en-GB" sz="2800" dirty="0" smtClean="0"/>
              <a:t>Software engineers often </a:t>
            </a:r>
            <a:r>
              <a:rPr lang="en-GB" sz="2800" b="1" dirty="0" smtClean="0">
                <a:solidFill>
                  <a:srgbClr val="A50021"/>
                </a:solidFill>
              </a:rPr>
              <a:t>“blissfully unaware”</a:t>
            </a:r>
          </a:p>
          <a:p>
            <a:pPr lvl="1">
              <a:buFontTx/>
              <a:buChar char="–"/>
            </a:pPr>
            <a:r>
              <a:rPr lang="en-GB" sz="2400" dirty="0" smtClean="0"/>
              <a:t>Implications of algorithm/code/data on power/energy?</a:t>
            </a:r>
          </a:p>
          <a:p>
            <a:pPr lvl="1">
              <a:buFontTx/>
              <a:buChar char="–"/>
            </a:pPr>
            <a:r>
              <a:rPr lang="en-GB" sz="2400" dirty="0" smtClean="0"/>
              <a:t>Power/Energy considerations</a:t>
            </a:r>
          </a:p>
          <a:p>
            <a:pPr lvl="2"/>
            <a:r>
              <a:rPr lang="en-GB" sz="2000" dirty="0" smtClean="0"/>
              <a:t>at best, secondary design goals </a:t>
            </a:r>
            <a:endParaRPr lang="en-GB" sz="2800" dirty="0" smtClean="0"/>
          </a:p>
          <a:p>
            <a:pPr>
              <a:spcBef>
                <a:spcPts val="1800"/>
              </a:spcBef>
              <a:buFont typeface="Wingdings" charset="2"/>
              <a:buChar char="§"/>
            </a:pPr>
            <a:r>
              <a:rPr lang="en-US" dirty="0" smtClean="0">
                <a:solidFill>
                  <a:srgbClr val="A50021"/>
                </a:solidFill>
              </a:rPr>
              <a:t>BUT the </a:t>
            </a:r>
            <a:r>
              <a:rPr lang="en-US" b="1" dirty="0" smtClean="0">
                <a:solidFill>
                  <a:srgbClr val="A50021"/>
                </a:solidFill>
              </a:rPr>
              <a:t>biggest savings </a:t>
            </a:r>
            <a:r>
              <a:rPr lang="en-US" dirty="0" smtClean="0">
                <a:solidFill>
                  <a:srgbClr val="A50021"/>
                </a:solidFill>
              </a:rPr>
              <a:t>can be gained from optimizations at the higher levels of abstraction in the system stack</a:t>
            </a:r>
          </a:p>
          <a:p>
            <a:pPr lvl="1">
              <a:buFontTx/>
              <a:buChar char="–"/>
            </a:pPr>
            <a:r>
              <a:rPr lang="en-US" dirty="0" smtClean="0">
                <a:solidFill>
                  <a:srgbClr val="A50021"/>
                </a:solidFill>
              </a:rPr>
              <a:t>Algorithms, </a:t>
            </a:r>
          </a:p>
          <a:p>
            <a:pPr lvl="1">
              <a:buFontTx/>
              <a:buChar char="–"/>
            </a:pPr>
            <a:r>
              <a:rPr lang="en-US" dirty="0" smtClean="0">
                <a:solidFill>
                  <a:srgbClr val="A50021"/>
                </a:solidFill>
              </a:rPr>
              <a:t>Data and </a:t>
            </a:r>
          </a:p>
          <a:p>
            <a:pPr lvl="1">
              <a:buFontTx/>
              <a:buChar char="–"/>
            </a:pPr>
            <a:r>
              <a:rPr lang="en-US" dirty="0" smtClean="0">
                <a:solidFill>
                  <a:srgbClr val="A50021"/>
                </a:solidFill>
              </a:rPr>
              <a:t>SW</a:t>
            </a:r>
          </a:p>
        </p:txBody>
      </p:sp>
      <p:pic>
        <p:nvPicPr>
          <p:cNvPr id="4" name="Picture 2"/>
          <p:cNvPicPr>
            <a:picLocks noChangeAspect="1" noChangeArrowheads="1"/>
          </p:cNvPicPr>
          <p:nvPr/>
        </p:nvPicPr>
        <p:blipFill>
          <a:blip r:embed="rId3" cstate="print"/>
          <a:srcRect/>
          <a:stretch>
            <a:fillRect/>
          </a:stretch>
        </p:blipFill>
        <p:spPr bwMode="auto">
          <a:xfrm>
            <a:off x="7488238" y="0"/>
            <a:ext cx="1655762" cy="1241425"/>
          </a:xfrm>
          <a:prstGeom prst="rect">
            <a:avLst/>
          </a:prstGeom>
          <a:noFill/>
          <a:ln w="9525">
            <a:noFill/>
            <a:miter lim="800000"/>
            <a:headEnd/>
            <a:tailEnd/>
          </a:ln>
        </p:spPr>
      </p:pic>
      <p:pic>
        <p:nvPicPr>
          <p:cNvPr id="6" name="Picture 5" descr="Screen Shot 2015-04-28 at 08.10.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809" y="5166245"/>
            <a:ext cx="3161423" cy="1394044"/>
          </a:xfrm>
          <a:prstGeom prst="rect">
            <a:avLst/>
          </a:prstGeom>
        </p:spPr>
      </p:pic>
    </p:spTree>
    <p:extLst>
      <p:ext uri="{BB962C8B-B14F-4D97-AF65-F5344CB8AC3E}">
        <p14:creationId xmlns:p14="http://schemas.microsoft.com/office/powerpoint/2010/main" val="1128721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62467" name="Picture 3"/>
          <p:cNvPicPr>
            <a:picLocks noGrp="1" noChangeAspect="1" noChangeArrowheads="1"/>
          </p:cNvPicPr>
          <p:nvPr>
            <p:ph idx="1"/>
          </p:nvPr>
        </p:nvPicPr>
        <p:blipFill>
          <a:blip r:embed="rId3" cstate="print"/>
          <a:srcRect/>
          <a:stretch>
            <a:fillRect/>
          </a:stretch>
        </p:blipFill>
        <p:spPr bwMode="auto">
          <a:xfrm>
            <a:off x="0" y="117475"/>
            <a:ext cx="9144000" cy="6623050"/>
          </a:xfr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bwMode="auto">
          <a:xfrm>
            <a:off x="0" y="160338"/>
            <a:ext cx="8980488" cy="922337"/>
          </a:xfrm>
          <a:noFill/>
          <a:ln>
            <a:miter lim="800000"/>
            <a:headEnd/>
            <a:tailEnd/>
          </a:ln>
        </p:spPr>
        <p:txBody>
          <a:bodyPr vert="horz" wrap="square" lIns="91440" tIns="45720" rIns="91440" bIns="45720" numCol="1" anchorCtr="0" compatLnSpc="1">
            <a:prstTxWarp prst="textNoShape">
              <a:avLst/>
            </a:prstTxWarp>
          </a:bodyPr>
          <a:lstStyle/>
          <a:p>
            <a:r>
              <a:rPr lang="en-GB" sz="4000" dirty="0" smtClean="0"/>
              <a:t>Aligning SW Design Decisions with  Energy Efficiency as Design Goal</a:t>
            </a:r>
          </a:p>
        </p:txBody>
      </p:sp>
      <p:sp>
        <p:nvSpPr>
          <p:cNvPr id="3" name="Content Placeholder 2"/>
          <p:cNvSpPr>
            <a:spLocks noGrp="1"/>
          </p:cNvSpPr>
          <p:nvPr>
            <p:ph idx="1"/>
          </p:nvPr>
        </p:nvSpPr>
        <p:spPr>
          <a:xfrm>
            <a:off x="504825" y="2120900"/>
            <a:ext cx="8134350" cy="3759200"/>
          </a:xfrm>
        </p:spPr>
        <p:txBody>
          <a:bodyPr wrap="square"/>
          <a:lstStyle/>
          <a:p>
            <a:pPr marL="216000" indent="-216000" fontAlgn="auto">
              <a:spcAft>
                <a:spcPts val="0"/>
              </a:spcAft>
              <a:buClr>
                <a:srgbClr val="A50021"/>
              </a:buClr>
              <a:defRPr/>
            </a:pPr>
            <a:r>
              <a:rPr lang="en-GB" sz="2000" i="1" dirty="0" smtClean="0">
                <a:latin typeface="Times New Roman" pitchFamily="18" charset="0"/>
                <a:cs typeface="Times New Roman" pitchFamily="18" charset="0"/>
              </a:rPr>
              <a:t>“Choose the </a:t>
            </a:r>
            <a:r>
              <a:rPr lang="en-GB" sz="2000" b="1" i="1" dirty="0" smtClean="0">
                <a:latin typeface="Times New Roman" pitchFamily="18" charset="0"/>
                <a:cs typeface="Times New Roman" pitchFamily="18" charset="0"/>
              </a:rPr>
              <a:t>best algorithm </a:t>
            </a:r>
            <a:r>
              <a:rPr lang="en-GB" sz="2000" i="1" dirty="0" smtClean="0">
                <a:latin typeface="Times New Roman" pitchFamily="18" charset="0"/>
                <a:cs typeface="Times New Roman" pitchFamily="18" charset="0"/>
              </a:rPr>
              <a:t>for the problem at hand and make sure it </a:t>
            </a:r>
            <a:r>
              <a:rPr lang="en-GB" sz="2000" b="1" i="1" dirty="0" smtClean="0">
                <a:latin typeface="Times New Roman" pitchFamily="18" charset="0"/>
                <a:cs typeface="Times New Roman" pitchFamily="18" charset="0"/>
              </a:rPr>
              <a:t>fits well with </a:t>
            </a:r>
            <a:r>
              <a:rPr lang="en-GB" sz="2000" i="1" dirty="0" smtClean="0">
                <a:latin typeface="Times New Roman" pitchFamily="18" charset="0"/>
                <a:cs typeface="Times New Roman" pitchFamily="18" charset="0"/>
              </a:rPr>
              <a:t>the computational </a:t>
            </a:r>
            <a:r>
              <a:rPr lang="en-GB" sz="2000" b="1" i="1" dirty="0" smtClean="0">
                <a:latin typeface="Times New Roman" pitchFamily="18" charset="0"/>
                <a:cs typeface="Times New Roman" pitchFamily="18" charset="0"/>
              </a:rPr>
              <a:t>hardware</a:t>
            </a:r>
            <a:r>
              <a:rPr lang="en-GB" sz="2000" i="1" dirty="0" smtClean="0">
                <a:latin typeface="Times New Roman" pitchFamily="18" charset="0"/>
                <a:cs typeface="Times New Roman" pitchFamily="18" charset="0"/>
              </a:rPr>
              <a:t>. Failure to do this can lead to costs far exceeding the benefit of more localized power optimizations.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Minimize </a:t>
            </a:r>
            <a:r>
              <a:rPr lang="en-GB" sz="2000" b="1" i="1" dirty="0" smtClean="0">
                <a:latin typeface="Times New Roman" pitchFamily="18" charset="0"/>
                <a:cs typeface="Times New Roman" pitchFamily="18" charset="0"/>
              </a:rPr>
              <a:t>memory size </a:t>
            </a:r>
            <a:r>
              <a:rPr lang="en-GB" sz="2000" i="1" dirty="0" smtClean="0">
                <a:latin typeface="Times New Roman" pitchFamily="18" charset="0"/>
                <a:cs typeface="Times New Roman" pitchFamily="18" charset="0"/>
              </a:rPr>
              <a:t>and expensive </a:t>
            </a:r>
            <a:r>
              <a:rPr lang="en-GB" sz="2000" b="1" i="1" dirty="0" smtClean="0">
                <a:latin typeface="Times New Roman" pitchFamily="18" charset="0"/>
                <a:cs typeface="Times New Roman" pitchFamily="18" charset="0"/>
              </a:rPr>
              <a:t>memory accesses </a:t>
            </a:r>
            <a:r>
              <a:rPr lang="en-GB" sz="2000" i="1" dirty="0" smtClean="0">
                <a:latin typeface="Times New Roman" pitchFamily="18" charset="0"/>
                <a:cs typeface="Times New Roman" pitchFamily="18" charset="0"/>
              </a:rPr>
              <a:t>through algorithm transformations, efficient mapping of data into memory, and optimal use of memory bandwidth, registers and cache.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Optimize the </a:t>
            </a:r>
            <a:r>
              <a:rPr lang="en-GB" sz="2000" b="1" i="1" dirty="0" smtClean="0">
                <a:latin typeface="Times New Roman" pitchFamily="18" charset="0"/>
                <a:cs typeface="Times New Roman" pitchFamily="18" charset="0"/>
              </a:rPr>
              <a:t>performance </a:t>
            </a:r>
            <a:r>
              <a:rPr lang="en-GB" sz="2000" i="1" dirty="0" smtClean="0">
                <a:latin typeface="Times New Roman" pitchFamily="18" charset="0"/>
                <a:cs typeface="Times New Roman" pitchFamily="18" charset="0"/>
              </a:rPr>
              <a:t>of the application, making </a:t>
            </a:r>
            <a:r>
              <a:rPr lang="en-GB" sz="2000" b="1" i="1" dirty="0" smtClean="0">
                <a:latin typeface="Times New Roman" pitchFamily="18" charset="0"/>
                <a:cs typeface="Times New Roman" pitchFamily="18" charset="0"/>
              </a:rPr>
              <a:t>maximum use of available parallelism.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Take advantage of </a:t>
            </a:r>
            <a:r>
              <a:rPr lang="en-GB" sz="2000" b="1" i="1" dirty="0" smtClean="0">
                <a:latin typeface="Times New Roman" pitchFamily="18" charset="0"/>
                <a:cs typeface="Times New Roman" pitchFamily="18" charset="0"/>
              </a:rPr>
              <a:t>hardware support for power management</a:t>
            </a:r>
            <a:r>
              <a:rPr lang="en-GB" sz="2000" i="1" dirty="0" smtClean="0">
                <a:latin typeface="Times New Roman" pitchFamily="18" charset="0"/>
                <a:cs typeface="Times New Roman" pitchFamily="18" charset="0"/>
              </a:rPr>
              <a:t>.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Finally, select instructions, sequence them, and order operations in a way that </a:t>
            </a:r>
            <a:r>
              <a:rPr lang="en-GB" sz="2000" b="1" i="1" dirty="0" smtClean="0">
                <a:latin typeface="Times New Roman" pitchFamily="18" charset="0"/>
                <a:cs typeface="Times New Roman" pitchFamily="18" charset="0"/>
              </a:rPr>
              <a:t>minimizes switching </a:t>
            </a:r>
            <a:r>
              <a:rPr lang="en-GB" sz="2000" i="1" dirty="0" smtClean="0">
                <a:latin typeface="Times New Roman" pitchFamily="18" charset="0"/>
                <a:cs typeface="Times New Roman" pitchFamily="18" charset="0"/>
              </a:rPr>
              <a:t>in the CPU and </a:t>
            </a:r>
            <a:r>
              <a:rPr lang="en-GB" sz="2000" i="1" dirty="0" err="1" smtClean="0">
                <a:latin typeface="Times New Roman" pitchFamily="18" charset="0"/>
                <a:cs typeface="Times New Roman" pitchFamily="18" charset="0"/>
              </a:rPr>
              <a:t>datapath</a:t>
            </a:r>
            <a:r>
              <a:rPr lang="en-GB" sz="2000" i="1" dirty="0" smtClean="0">
                <a:latin typeface="Times New Roman" pitchFamily="18" charset="0"/>
                <a:cs typeface="Times New Roman" pitchFamily="18" charset="0"/>
              </a:rPr>
              <a:t>.”</a:t>
            </a:r>
          </a:p>
          <a:p>
            <a:pPr marL="0" indent="0" fontAlgn="auto">
              <a:spcAft>
                <a:spcPts val="0"/>
              </a:spcAft>
              <a:buFont typeface="Wingdings" pitchFamily="2" charset="2"/>
              <a:buNone/>
              <a:defRPr/>
            </a:pPr>
            <a:endParaRPr lang="en-GB" sz="2400" i="1" dirty="0">
              <a:latin typeface="Times New Roman" pitchFamily="18" charset="0"/>
              <a:cs typeface="Times New Roman" pitchFamily="18" charset="0"/>
            </a:endParaRPr>
          </a:p>
        </p:txBody>
      </p:sp>
      <p:sp>
        <p:nvSpPr>
          <p:cNvPr id="7172" name="Rectangle 3"/>
          <p:cNvSpPr>
            <a:spLocks noChangeArrowheads="1"/>
          </p:cNvSpPr>
          <p:nvPr/>
        </p:nvSpPr>
        <p:spPr bwMode="auto">
          <a:xfrm>
            <a:off x="457200" y="5999447"/>
            <a:ext cx="7936174" cy="646331"/>
          </a:xfrm>
          <a:prstGeom prst="rect">
            <a:avLst/>
          </a:prstGeom>
          <a:noFill/>
          <a:ln w="9525">
            <a:noFill/>
            <a:miter lim="800000"/>
            <a:headEnd/>
            <a:tailEnd/>
          </a:ln>
        </p:spPr>
        <p:txBody>
          <a:bodyPr wrap="square">
            <a:spAutoFit/>
          </a:bodyPr>
          <a:lstStyle/>
          <a:p>
            <a:pPr marL="342900" lvl="1" indent="-342900">
              <a:spcBef>
                <a:spcPct val="50000"/>
              </a:spcBef>
              <a:buSzPct val="150000"/>
              <a:buFont typeface="Arial" charset="0"/>
              <a:buChar char="*"/>
            </a:pPr>
            <a:r>
              <a:rPr lang="en-GB" sz="1200" dirty="0" err="1">
                <a:latin typeface="+mn-lt"/>
                <a:cs typeface="DejaVu Sans" pitchFamily="34" charset="0"/>
              </a:rPr>
              <a:t>Kaushik</a:t>
            </a:r>
            <a:r>
              <a:rPr lang="en-GB" sz="1200" dirty="0">
                <a:latin typeface="+mn-lt"/>
                <a:cs typeface="DejaVu Sans" pitchFamily="34" charset="0"/>
              </a:rPr>
              <a:t> Roy and Mark C. Johnson. </a:t>
            </a:r>
            <a:r>
              <a:rPr lang="en-GB" sz="1200" b="1" dirty="0">
                <a:solidFill>
                  <a:srgbClr val="A50021"/>
                </a:solidFill>
                <a:latin typeface="+mn-lt"/>
                <a:cs typeface="DejaVu Sans" pitchFamily="34" charset="0"/>
              </a:rPr>
              <a:t>1997</a:t>
            </a:r>
            <a:r>
              <a:rPr lang="en-GB" sz="1200" dirty="0">
                <a:latin typeface="+mn-lt"/>
                <a:cs typeface="DejaVu Sans" pitchFamily="34" charset="0"/>
              </a:rPr>
              <a:t>. “Software design for low power”. In </a:t>
            </a:r>
            <a:r>
              <a:rPr lang="en-GB" sz="1200" i="1" dirty="0">
                <a:latin typeface="+mn-lt"/>
                <a:cs typeface="DejaVu Sans" pitchFamily="34" charset="0"/>
              </a:rPr>
              <a:t>Low power design in deep submicron electronics</a:t>
            </a:r>
            <a:r>
              <a:rPr lang="en-GB" sz="1200" dirty="0">
                <a:latin typeface="+mn-lt"/>
                <a:cs typeface="DejaVu Sans" pitchFamily="34" charset="0"/>
              </a:rPr>
              <a:t>, Wolfgang </a:t>
            </a:r>
            <a:r>
              <a:rPr lang="en-GB" sz="1200" dirty="0" err="1">
                <a:latin typeface="+mn-lt"/>
                <a:cs typeface="DejaVu Sans" pitchFamily="34" charset="0"/>
              </a:rPr>
              <a:t>Nebel</a:t>
            </a:r>
            <a:r>
              <a:rPr lang="en-GB" sz="1200" dirty="0">
                <a:latin typeface="+mn-lt"/>
                <a:cs typeface="DejaVu Sans" pitchFamily="34" charset="0"/>
              </a:rPr>
              <a:t> and Jean </a:t>
            </a:r>
            <a:r>
              <a:rPr lang="en-GB" sz="1200" dirty="0" err="1">
                <a:latin typeface="+mn-lt"/>
                <a:cs typeface="DejaVu Sans" pitchFamily="34" charset="0"/>
              </a:rPr>
              <a:t>Mermet</a:t>
            </a:r>
            <a:r>
              <a:rPr lang="en-GB" sz="1200" dirty="0">
                <a:latin typeface="+mn-lt"/>
                <a:cs typeface="DejaVu Sans" pitchFamily="34" charset="0"/>
              </a:rPr>
              <a:t> (Eds.). </a:t>
            </a:r>
            <a:r>
              <a:rPr lang="en-GB" sz="1200" dirty="0" err="1">
                <a:latin typeface="+mn-lt"/>
                <a:cs typeface="DejaVu Sans" pitchFamily="34" charset="0"/>
              </a:rPr>
              <a:t>Kluwer</a:t>
            </a:r>
            <a:r>
              <a:rPr lang="en-GB" sz="1200" dirty="0">
                <a:latin typeface="+mn-lt"/>
                <a:cs typeface="DejaVu Sans" pitchFamily="34" charset="0"/>
              </a:rPr>
              <a:t> </a:t>
            </a:r>
            <a:r>
              <a:rPr lang="en-GB" sz="1200" dirty="0" err="1">
                <a:latin typeface="+mn-lt"/>
                <a:cs typeface="DejaVu Sans" pitchFamily="34" charset="0"/>
              </a:rPr>
              <a:t>Nato</a:t>
            </a:r>
            <a:r>
              <a:rPr lang="en-GB" sz="1200" dirty="0">
                <a:latin typeface="+mn-lt"/>
                <a:cs typeface="DejaVu Sans" pitchFamily="34" charset="0"/>
              </a:rPr>
              <a:t> Advanced Science Institutes Series, Vol. 337. </a:t>
            </a:r>
            <a:r>
              <a:rPr lang="en-GB" sz="1200" dirty="0" err="1">
                <a:latin typeface="+mn-lt"/>
                <a:cs typeface="DejaVu Sans" pitchFamily="34" charset="0"/>
              </a:rPr>
              <a:t>Kluwer</a:t>
            </a:r>
            <a:r>
              <a:rPr lang="en-GB" sz="1200" dirty="0">
                <a:latin typeface="+mn-lt"/>
                <a:cs typeface="DejaVu Sans" pitchFamily="34" charset="0"/>
              </a:rPr>
              <a:t> Academic Publishers, Norwell, MA, USA, pp 433-460. </a:t>
            </a:r>
            <a:endParaRPr lang="en-US" sz="1200" dirty="0">
              <a:solidFill>
                <a:srgbClr val="A50021"/>
              </a:solidFill>
              <a:latin typeface="+mn-lt"/>
              <a:cs typeface="DejaVu Sans" pitchFamily="34" charset="0"/>
            </a:endParaRPr>
          </a:p>
        </p:txBody>
      </p:sp>
      <p:sp>
        <p:nvSpPr>
          <p:cNvPr id="5" name="Content Placeholder 2"/>
          <p:cNvSpPr txBox="1">
            <a:spLocks/>
          </p:cNvSpPr>
          <p:nvPr/>
        </p:nvSpPr>
        <p:spPr bwMode="auto">
          <a:xfrm>
            <a:off x="361950" y="1557338"/>
            <a:ext cx="8229600" cy="601662"/>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latin typeface="Calibri" pitchFamily="34" charset="0"/>
                <a:cs typeface="+mn-cs"/>
              </a:rPr>
              <a:t>Key steps*: </a:t>
            </a:r>
            <a:endParaRPr lang="en-GB" sz="3600" kern="0" dirty="0">
              <a:latin typeface="Calibri" pitchFamily="34" charset="0"/>
              <a:cs typeface="+mn-cs"/>
            </a:endParaRPr>
          </a:p>
        </p:txBody>
      </p:sp>
      <p:sp>
        <p:nvSpPr>
          <p:cNvPr id="6144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24</a:t>
            </a:fld>
            <a:endParaRPr lang="en-US" sz="1100"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4674245"/>
            <a:ext cx="8229600" cy="922337"/>
          </a:xfrm>
        </p:spPr>
        <p:txBody>
          <a:bodyPr/>
          <a:lstStyle/>
          <a:p>
            <a:pPr algn="l"/>
            <a:r>
              <a:rPr lang="it-IT" dirty="0"/>
              <a:t>Energy </a:t>
            </a:r>
            <a:r>
              <a:rPr lang="it-IT" dirty="0" err="1" smtClean="0"/>
              <a:t>Transparency</a:t>
            </a:r>
            <a:endParaRPr lang="it-IT" dirty="0"/>
          </a:p>
        </p:txBody>
      </p:sp>
      <p:pic>
        <p:nvPicPr>
          <p:cNvPr id="7" name="Picture 6"/>
          <p:cNvPicPr>
            <a:picLocks noChangeAspect="1"/>
          </p:cNvPicPr>
          <p:nvPr/>
        </p:nvPicPr>
        <p:blipFill>
          <a:blip r:embed="rId3"/>
          <a:stretch>
            <a:fillRect/>
          </a:stretch>
        </p:blipFill>
        <p:spPr>
          <a:xfrm>
            <a:off x="3646359" y="1054663"/>
            <a:ext cx="5101739" cy="3396301"/>
          </a:xfrm>
          <a:prstGeom prst="rect">
            <a:avLst/>
          </a:prstGeom>
        </p:spPr>
      </p:pic>
    </p:spTree>
    <p:extLst>
      <p:ext uri="{BB962C8B-B14F-4D97-AF65-F5344CB8AC3E}">
        <p14:creationId xmlns:p14="http://schemas.microsoft.com/office/powerpoint/2010/main" val="36245865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2"/>
          <p:cNvSpPr>
            <a:spLocks noGrp="1"/>
          </p:cNvSpPr>
          <p:nvPr>
            <p:ph type="title" idx="10"/>
          </p:nvPr>
        </p:nvSpPr>
        <p:spPr bwMode="auto">
          <a:xfrm>
            <a:off x="1152299" y="200479"/>
            <a:ext cx="7062787"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
        <p:nvSpPr>
          <p:cNvPr id="63491" name="Text Placeholder 1"/>
          <p:cNvSpPr txBox="1">
            <a:spLocks/>
          </p:cNvSpPr>
          <p:nvPr/>
        </p:nvSpPr>
        <p:spPr bwMode="auto">
          <a:xfrm>
            <a:off x="382587" y="2190465"/>
            <a:ext cx="8378825" cy="3132161"/>
          </a:xfrm>
          <a:prstGeom prst="rect">
            <a:avLst/>
          </a:prstGeom>
          <a:solidFill>
            <a:srgbClr val="FF7C80">
              <a:alpha val="50000"/>
            </a:srgbClr>
          </a:solidFill>
          <a:ln w="9525">
            <a:noFill/>
            <a:miter lim="800000"/>
            <a:headEnd/>
            <a:tailEnd/>
          </a:ln>
        </p:spPr>
        <p:txBody>
          <a:bodyPr lIns="0" tIns="0" rIns="0" bIns="0" anchor="ctr"/>
          <a:lstStyle/>
          <a:p>
            <a:pPr marL="539750">
              <a:spcBef>
                <a:spcPts val="3000"/>
              </a:spcBef>
            </a:pPr>
            <a:r>
              <a:rPr lang="en-GB" sz="3200" dirty="0">
                <a:cs typeface="DejaVu Sans" pitchFamily="34" charset="0"/>
              </a:rPr>
              <a:t>Information on energy usage is available for programs:</a:t>
            </a:r>
          </a:p>
          <a:p>
            <a:pPr marL="1079500" lvl="1" indent="-457200">
              <a:spcBef>
                <a:spcPts val="1200"/>
              </a:spcBef>
              <a:buClr>
                <a:srgbClr val="A50021"/>
              </a:buClr>
              <a:buFont typeface="Wingdings" pitchFamily="2" charset="2"/>
              <a:buChar char="§"/>
            </a:pPr>
            <a:r>
              <a:rPr lang="en-GB" sz="2800" dirty="0" smtClean="0">
                <a:cs typeface="DejaVu Sans" pitchFamily="34" charset="0"/>
              </a:rPr>
              <a:t>ideally </a:t>
            </a:r>
            <a:r>
              <a:rPr lang="en-GB" sz="2800" dirty="0">
                <a:cs typeface="DejaVu Sans" pitchFamily="34" charset="0"/>
              </a:rPr>
              <a:t>without executing them, and</a:t>
            </a:r>
          </a:p>
          <a:p>
            <a:pPr marL="1079500" lvl="1" indent="-457200">
              <a:buClr>
                <a:srgbClr val="A50021"/>
              </a:buClr>
              <a:buFont typeface="Wingdings" pitchFamily="2" charset="2"/>
              <a:buChar char="§"/>
            </a:pPr>
            <a:r>
              <a:rPr lang="en-GB" sz="2800" dirty="0">
                <a:cs typeface="DejaVu Sans" pitchFamily="34" charset="0"/>
              </a:rPr>
              <a:t>at all levels from machine code to high-level application code.</a:t>
            </a:r>
          </a:p>
        </p:txBody>
      </p:sp>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26</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Transparency</a:t>
            </a:r>
          </a:p>
        </p:txBody>
      </p:sp>
      <p:pic>
        <p:nvPicPr>
          <p:cNvPr id="6" name="Picture 3"/>
          <p:cNvPicPr>
            <a:picLocks noChangeAspect="1" noChangeArrowheads="1"/>
          </p:cNvPicPr>
          <p:nvPr/>
        </p:nvPicPr>
        <p:blipFill>
          <a:blip r:embed="rId3" cstate="print"/>
          <a:srcRect/>
          <a:stretch>
            <a:fillRect/>
          </a:stretch>
        </p:blipFill>
        <p:spPr bwMode="auto">
          <a:xfrm>
            <a:off x="1803401" y="1296000"/>
            <a:ext cx="5657787" cy="55800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36ADE5"/>
                </a:solidFill>
              </a:rPr>
              <a:t>Transparency</a:t>
            </a:r>
          </a:p>
        </p:txBody>
      </p:sp>
      <p:pic>
        <p:nvPicPr>
          <p:cNvPr id="7" name="Picture 6" descr="Energy_label_2010.svg.png"/>
          <p:cNvPicPr>
            <a:picLocks noChangeAspect="1"/>
          </p:cNvPicPr>
          <p:nvPr/>
        </p:nvPicPr>
        <p:blipFill>
          <a:blip r:embed="rId3" cstate="print"/>
          <a:srcRect/>
          <a:stretch>
            <a:fillRect/>
          </a:stretch>
        </p:blipFill>
        <p:spPr bwMode="auto">
          <a:xfrm>
            <a:off x="3275012" y="1180548"/>
            <a:ext cx="2650500" cy="5580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1FC634"/>
                </a:solidFill>
              </a:rPr>
              <a:t>Transparency</a:t>
            </a:r>
          </a:p>
        </p:txBody>
      </p:sp>
      <p:pic>
        <p:nvPicPr>
          <p:cNvPr id="4" name="Content Placeholder 3" descr="CO2-Transparency-2.jpg"/>
          <p:cNvPicPr>
            <a:picLocks noGrp="1" noChangeAspect="1"/>
          </p:cNvPicPr>
          <p:nvPr>
            <p:ph idx="4294967295"/>
          </p:nvPr>
        </p:nvPicPr>
        <p:blipFill>
          <a:blip r:embed="rId3" cstate="print"/>
          <a:srcRect/>
          <a:stretch>
            <a:fillRect/>
          </a:stretch>
        </p:blipFill>
        <p:spPr bwMode="auto">
          <a:xfrm>
            <a:off x="-43895" y="1341693"/>
            <a:ext cx="9213553" cy="5541963"/>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University of Bristol</a:t>
            </a:r>
            <a:endParaRPr lang="en-GB" dirty="0"/>
          </a:p>
        </p:txBody>
      </p:sp>
      <p:sp>
        <p:nvSpPr>
          <p:cNvPr id="3" name="Content Placeholder 2"/>
          <p:cNvSpPr>
            <a:spLocks noGrp="1"/>
          </p:cNvSpPr>
          <p:nvPr>
            <p:ph idx="1"/>
          </p:nvPr>
        </p:nvSpPr>
        <p:spPr>
          <a:xfrm>
            <a:off x="304801" y="1492024"/>
            <a:ext cx="5435600" cy="5183096"/>
          </a:xfrm>
        </p:spPr>
        <p:txBody>
          <a:bodyPr/>
          <a:lstStyle/>
          <a:p>
            <a:r>
              <a:rPr lang="en-GB" sz="2400" dirty="0" smtClean="0"/>
              <a:t>1876, University College</a:t>
            </a:r>
          </a:p>
          <a:p>
            <a:r>
              <a:rPr lang="en-GB" sz="2400" dirty="0" err="1" smtClean="0"/>
              <a:t>UoB</a:t>
            </a:r>
            <a:r>
              <a:rPr lang="en-GB" sz="2400" dirty="0" smtClean="0"/>
              <a:t> founded in 1909</a:t>
            </a:r>
          </a:p>
          <a:p>
            <a:pPr lvl="1"/>
            <a:r>
              <a:rPr lang="en-GB" sz="2000" dirty="0" smtClean="0"/>
              <a:t>The first higher education institution in England to admit women on an equal basis to men. </a:t>
            </a:r>
            <a:r>
              <a:rPr lang="en-GB" sz="2000" dirty="0" smtClean="0">
                <a:sym typeface="Wingdings" pitchFamily="2" charset="2"/>
              </a:rPr>
              <a:t></a:t>
            </a:r>
            <a:endParaRPr lang="en-GB" sz="2000" dirty="0" smtClean="0"/>
          </a:p>
          <a:p>
            <a:r>
              <a:rPr lang="en-GB" sz="2400" dirty="0" smtClean="0"/>
              <a:t>Top 30 universities globally </a:t>
            </a:r>
          </a:p>
          <a:p>
            <a:pPr>
              <a:spcBef>
                <a:spcPts val="0"/>
              </a:spcBef>
              <a:spcAft>
                <a:spcPts val="1200"/>
              </a:spcAft>
              <a:buNone/>
            </a:pPr>
            <a:r>
              <a:rPr lang="en-GB" sz="2400" dirty="0" smtClean="0"/>
              <a:t>	</a:t>
            </a:r>
            <a:r>
              <a:rPr lang="en-GB" sz="1800" dirty="0" smtClean="0"/>
              <a:t>(QS World University Rankings)</a:t>
            </a:r>
            <a:endParaRPr lang="en-GB" sz="2400" dirty="0" smtClean="0"/>
          </a:p>
          <a:p>
            <a:r>
              <a:rPr lang="en-GB" sz="2400" dirty="0" smtClean="0"/>
              <a:t>6 Faculties</a:t>
            </a:r>
          </a:p>
          <a:p>
            <a:r>
              <a:rPr lang="en-GB" sz="2400" dirty="0" smtClean="0"/>
              <a:t>~14.000 students, 2.000 in FEN</a:t>
            </a:r>
          </a:p>
          <a:p>
            <a:r>
              <a:rPr lang="en-GB" sz="2400" dirty="0" smtClean="0"/>
              <a:t>Computer Science in FEN</a:t>
            </a:r>
          </a:p>
          <a:p>
            <a:r>
              <a:rPr lang="en-GB" sz="2400" dirty="0" smtClean="0"/>
              <a:t>EACO Workshops</a:t>
            </a:r>
            <a:endParaRPr lang="en-GB" sz="2000" dirty="0" smtClean="0"/>
          </a:p>
          <a:p>
            <a:endParaRPr lang="en-GB" sz="2400" dirty="0"/>
          </a:p>
        </p:txBody>
      </p:sp>
      <p:pic>
        <p:nvPicPr>
          <p:cNvPr id="71682" name="Picture 2" descr="http://upload.wikimedia.org/wikipedia/commons/4/4f/Wills_Memorial_Building_from_road_during_day.jpg"/>
          <p:cNvPicPr>
            <a:picLocks noChangeAspect="1" noChangeArrowheads="1"/>
          </p:cNvPicPr>
          <p:nvPr/>
        </p:nvPicPr>
        <p:blipFill>
          <a:blip r:embed="rId2" cstate="print"/>
          <a:srcRect/>
          <a:stretch>
            <a:fillRect/>
          </a:stretch>
        </p:blipFill>
        <p:spPr bwMode="auto">
          <a:xfrm>
            <a:off x="5904000" y="1314000"/>
            <a:ext cx="3234000" cy="5544000"/>
          </a:xfrm>
          <a:prstGeom prst="rect">
            <a:avLst/>
          </a:prstGeom>
          <a:noFill/>
        </p:spPr>
      </p:pic>
    </p:spTree>
    <p:extLst>
      <p:ext uri="{BB962C8B-B14F-4D97-AF65-F5344CB8AC3E}">
        <p14:creationId xmlns:p14="http://schemas.microsoft.com/office/powerpoint/2010/main" val="22051683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Placeholder 1"/>
          <p:cNvSpPr>
            <a:spLocks noGrp="1"/>
          </p:cNvSpPr>
          <p:nvPr>
            <p:ph type="body"/>
          </p:nvPr>
        </p:nvSpPr>
        <p:spPr bwMode="auto">
          <a:xfrm>
            <a:off x="900752" y="2286000"/>
            <a:ext cx="7356144" cy="2717800"/>
          </a:xfrm>
          <a:solidFill>
            <a:srgbClr val="FF7C80">
              <a:alpha val="50000"/>
            </a:srgbClr>
          </a:solidFill>
        </p:spPr>
        <p:txBody>
          <a:bodyPr vert="horz" numCol="1" anchor="ctr" anchorCtr="0" compatLnSpc="1">
            <a:prstTxWarp prst="textNoShape">
              <a:avLst/>
            </a:prstTxWarp>
          </a:bodyPr>
          <a:lstStyle/>
          <a:p>
            <a:pPr marL="0" indent="0" algn="ctr">
              <a:lnSpc>
                <a:spcPct val="100000"/>
              </a:lnSpc>
              <a:buFont typeface="Wingdings" pitchFamily="2" charset="2"/>
              <a:buNone/>
            </a:pPr>
            <a:r>
              <a:rPr lang="en-GB" sz="3200" dirty="0" smtClean="0">
                <a:latin typeface="+mn-lt"/>
              </a:rPr>
              <a:t>Energy transparency enables a deeper understanding of how algorithms and coding impact on the energy consumption of a computation when executed on hardware. </a:t>
            </a:r>
          </a:p>
        </p:txBody>
      </p:sp>
      <p:sp>
        <p:nvSpPr>
          <p:cNvPr id="67587" name="Title 2"/>
          <p:cNvSpPr>
            <a:spLocks noGrp="1"/>
          </p:cNvSpPr>
          <p:nvPr>
            <p:ph type="title" idx="10"/>
          </p:nvPr>
        </p:nvSpPr>
        <p:spPr bwMode="auto">
          <a:xfrm>
            <a:off x="568242" y="208603"/>
            <a:ext cx="7062787" cy="1050925"/>
          </a:xfrm>
          <a:noFill/>
          <a:ln>
            <a:miter lim="800000"/>
            <a:headEnd/>
            <a:tailEnd/>
          </a:ln>
        </p:spPr>
        <p:txBody>
          <a:bodyPr vert="horz" numCol="1" anchorCtr="0" compatLnSpc="1">
            <a:prstTxWarp prst="textNoShape">
              <a:avLst/>
            </a:prstTxWarp>
          </a:bodyPr>
          <a:lstStyle/>
          <a:p>
            <a:r>
              <a:rPr lang="en-GB" sz="4000" dirty="0" smtClean="0">
                <a:latin typeface="+mj-lt"/>
              </a:rPr>
              <a:t>Why Energy Transparency?</a:t>
            </a:r>
          </a:p>
        </p:txBody>
      </p:sp>
      <p:pic>
        <p:nvPicPr>
          <p:cNvPr id="67588" name="Picture 1"/>
          <p:cNvPicPr>
            <a:picLocks noChangeAspect="1" noChangeArrowheads="1"/>
          </p:cNvPicPr>
          <p:nvPr/>
        </p:nvPicPr>
        <p:blipFill>
          <a:blip r:embed="rId3" cstate="print"/>
          <a:srcRect/>
          <a:stretch>
            <a:fillRect/>
          </a:stretch>
        </p:blipFill>
        <p:spPr bwMode="auto">
          <a:xfrm>
            <a:off x="7560000" y="-1"/>
            <a:ext cx="1582250" cy="1260000"/>
          </a:xfrm>
          <a:prstGeom prst="rect">
            <a:avLst/>
          </a:prstGeom>
          <a:noFill/>
          <a:ln w="9525">
            <a:noFill/>
            <a:miter lim="800000"/>
            <a:headEnd/>
            <a:tailEnd/>
          </a:ln>
        </p:spPr>
      </p:pic>
      <p:sp>
        <p:nvSpPr>
          <p:cNvPr id="67589"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30</a:t>
            </a:fld>
            <a:endParaRPr lang="en-US" sz="1100" dirty="0">
              <a:cs typeface="DejaVu Sans"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2612571"/>
            <a:ext cx="8229600" cy="1342119"/>
          </a:xfrm>
        </p:spPr>
        <p:txBody>
          <a:bodyPr/>
          <a:lstStyle/>
          <a:p>
            <a:pPr marL="0" indent="0" algn="l"/>
            <a:r>
              <a:rPr lang="en-GB" dirty="0" smtClean="0"/>
              <a:t>Measuring the Energy Consumption of Computation</a:t>
            </a:r>
            <a:endParaRPr lang="en-GB" dirty="0"/>
          </a:p>
        </p:txBody>
      </p:sp>
      <p:pic>
        <p:nvPicPr>
          <p:cNvPr id="3" name="Picture 3"/>
          <p:cNvPicPr>
            <a:picLocks noChangeAspect="1" noChangeArrowheads="1"/>
          </p:cNvPicPr>
          <p:nvPr/>
        </p:nvPicPr>
        <p:blipFill>
          <a:blip r:embed="rId3" cstate="print"/>
          <a:srcRect/>
          <a:stretch>
            <a:fillRect/>
          </a:stretch>
        </p:blipFill>
        <p:spPr bwMode="auto">
          <a:xfrm>
            <a:off x="4515774" y="4255248"/>
            <a:ext cx="4114458" cy="2140231"/>
          </a:xfrm>
          <a:prstGeom prst="rect">
            <a:avLst/>
          </a:prstGeom>
          <a:noFill/>
          <a:ln w="9525" cap="flat">
            <a:noFill/>
            <a:round/>
            <a:headEnd/>
            <a:tailEnd/>
          </a:ln>
          <a:effectLst/>
        </p:spPr>
      </p:pic>
    </p:spTree>
    <p:extLst>
      <p:ext uri="{BB962C8B-B14F-4D97-AF65-F5344CB8AC3E}">
        <p14:creationId xmlns:p14="http://schemas.microsoft.com/office/powerpoint/2010/main" val="27556088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a:t>
            </a:r>
            <a:r>
              <a:rPr lang="en-GB" dirty="0" smtClean="0">
                <a:solidFill>
                  <a:srgbClr val="000000"/>
                </a:solidFill>
                <a:ea typeface="WenQuanYi Micro Hei" charset="0"/>
                <a:cs typeface="WenQuanYi Micro Hei" charset="0"/>
              </a:rPr>
              <a:t>current.</a:t>
            </a:r>
            <a:endParaRPr lang="en-GB" dirty="0">
              <a:solidFill>
                <a:srgbClr val="000000"/>
              </a:solidFill>
              <a:ea typeface="WenQuanYi Micro Hei" charset="0"/>
              <a:cs typeface="WenQuanYi Micro Hei" charset="0"/>
            </a:endParaRP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a:t>
            </a:r>
            <a:r>
              <a:rPr lang="en-GB" dirty="0" smtClean="0">
                <a:solidFill>
                  <a:srgbClr val="000000"/>
                </a:solidFill>
                <a:ea typeface="WenQuanYi Micro Hei" charset="0"/>
                <a:cs typeface="WenQuanYi Micro Hei" charset="0"/>
              </a:rPr>
              <a:t>power.</a:t>
            </a:r>
            <a:endParaRPr lang="en-GB"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12778858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4100"/>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4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410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522720" y="4082829"/>
            <a:ext cx="8098560" cy="2449697"/>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2" name="Rectangle 2"/>
          <p:cNvSpPr>
            <a:spLocks noChangeArrowheads="1"/>
          </p:cNvSpPr>
          <p:nvPr/>
        </p:nvSpPr>
        <p:spPr bwMode="auto">
          <a:xfrm>
            <a:off x="1339200" y="1468955"/>
            <a:ext cx="6400800" cy="2416574"/>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3" name="Rectangle 3"/>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The Power Monitor</a:t>
            </a:r>
          </a:p>
        </p:txBody>
      </p:sp>
      <p:pic>
        <p:nvPicPr>
          <p:cNvPr id="5124" name="Picture 4"/>
          <p:cNvPicPr>
            <a:picLocks noChangeAspect="1" noChangeArrowheads="1"/>
          </p:cNvPicPr>
          <p:nvPr/>
        </p:nvPicPr>
        <p:blipFill>
          <a:blip r:embed="rId3" cstate="print"/>
          <a:srcRect/>
          <a:stretch>
            <a:fillRect/>
          </a:stretch>
        </p:blipFill>
        <p:spPr bwMode="auto">
          <a:xfrm>
            <a:off x="1926720" y="1764186"/>
            <a:ext cx="5486400" cy="1932683"/>
          </a:xfrm>
          <a:prstGeom prst="rect">
            <a:avLst/>
          </a:prstGeom>
          <a:noFill/>
          <a:ln w="9525" cap="flat">
            <a:noFill/>
            <a:round/>
            <a:headEnd/>
            <a:tailEnd/>
          </a:ln>
          <a:effectLst/>
        </p:spPr>
      </p:pic>
      <p:pic>
        <p:nvPicPr>
          <p:cNvPr id="5125" name="Picture 5"/>
          <p:cNvPicPr>
            <a:picLocks noChangeAspect="1" noChangeArrowheads="1"/>
          </p:cNvPicPr>
          <p:nvPr/>
        </p:nvPicPr>
        <p:blipFill>
          <a:blip r:embed="rId4" cstate="print"/>
          <a:srcRect/>
          <a:stretch>
            <a:fillRect/>
          </a:stretch>
        </p:blipFill>
        <p:spPr bwMode="auto">
          <a:xfrm>
            <a:off x="849601" y="4310373"/>
            <a:ext cx="7475040" cy="1585606"/>
          </a:xfrm>
          <a:prstGeom prst="rect">
            <a:avLst/>
          </a:prstGeom>
          <a:noFill/>
          <a:ln w="9525" cap="flat">
            <a:noFill/>
            <a:round/>
            <a:headEnd/>
            <a:tailEnd/>
          </a:ln>
          <a:effectLst/>
        </p:spPr>
      </p:pic>
      <p:sp>
        <p:nvSpPr>
          <p:cNvPr id="5126" name="Text Box 6"/>
          <p:cNvSpPr txBox="1">
            <a:spLocks noChangeArrowheads="1"/>
          </p:cNvSpPr>
          <p:nvPr/>
        </p:nvSpPr>
        <p:spPr bwMode="auto">
          <a:xfrm>
            <a:off x="257904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Amplifier</a:t>
            </a:r>
          </a:p>
        </p:txBody>
      </p:sp>
      <p:sp>
        <p:nvSpPr>
          <p:cNvPr id="5127" name="Text Box 7"/>
          <p:cNvSpPr txBox="1">
            <a:spLocks noChangeArrowheads="1"/>
          </p:cNvSpPr>
          <p:nvPr/>
        </p:nvSpPr>
        <p:spPr bwMode="auto">
          <a:xfrm>
            <a:off x="528912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ADC</a:t>
            </a:r>
          </a:p>
        </p:txBody>
      </p:sp>
      <p:sp>
        <p:nvSpPr>
          <p:cNvPr id="5128" name="Line 8"/>
          <p:cNvSpPr>
            <a:spLocks noChangeShapeType="1"/>
          </p:cNvSpPr>
          <p:nvPr/>
        </p:nvSpPr>
        <p:spPr bwMode="auto">
          <a:xfrm>
            <a:off x="13708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29" name="Line 9"/>
          <p:cNvSpPr>
            <a:spLocks noChangeShapeType="1"/>
          </p:cNvSpPr>
          <p:nvPr/>
        </p:nvSpPr>
        <p:spPr bwMode="auto">
          <a:xfrm>
            <a:off x="40492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30" name="Line 10"/>
          <p:cNvSpPr>
            <a:spLocks noChangeShapeType="1"/>
          </p:cNvSpPr>
          <p:nvPr/>
        </p:nvSpPr>
        <p:spPr bwMode="auto">
          <a:xfrm>
            <a:off x="640080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Tree>
    <p:extLst>
      <p:ext uri="{BB962C8B-B14F-4D97-AF65-F5344CB8AC3E}">
        <p14:creationId xmlns:p14="http://schemas.microsoft.com/office/powerpoint/2010/main" val="259806274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5121"/>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5125"/>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512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5127"/>
                                        </p:tgtEl>
                                        <p:attrNameLst>
                                          <p:attrName>style.visibility</p:attrName>
                                        </p:attrNameLst>
                                      </p:cBhvr>
                                      <p:to>
                                        <p:strVal val="visible"/>
                                      </p:to>
                                    </p:set>
                                  </p:childTnLst>
                                </p:cTn>
                              </p:par>
                              <p:par>
                                <p:cTn id="13" presetID="1" presetClass="entr" fill="hold" grpId="0" nodeType="withEffect">
                                  <p:stCondLst>
                                    <p:cond delay="0"/>
                                  </p:stCondLst>
                                  <p:childTnLst>
                                    <p:set>
                                      <p:cBhvr additive="repl">
                                        <p:cTn id="14" dur="1" fill="hold">
                                          <p:stCondLst>
                                            <p:cond delay="0"/>
                                          </p:stCondLst>
                                        </p:cTn>
                                        <p:tgtEl>
                                          <p:spTgt spid="5128"/>
                                        </p:tgtEl>
                                        <p:attrNameLst>
                                          <p:attrName>style.visibility</p:attrName>
                                        </p:attrNameLst>
                                      </p:cBhvr>
                                      <p:to>
                                        <p:strVal val="visible"/>
                                      </p:to>
                                    </p:set>
                                  </p:childTnLst>
                                </p:cTn>
                              </p:par>
                              <p:par>
                                <p:cTn id="15" presetID="1" presetClass="entr" fill="hold" grpId="0" nodeType="withEffect">
                                  <p:stCondLst>
                                    <p:cond delay="0"/>
                                  </p:stCondLst>
                                  <p:childTnLst>
                                    <p:set>
                                      <p:cBhvr additive="repl">
                                        <p:cTn id="16" dur="1" fill="hold">
                                          <p:stCondLst>
                                            <p:cond delay="0"/>
                                          </p:stCondLst>
                                        </p:cTn>
                                        <p:tgtEl>
                                          <p:spTgt spid="5129"/>
                                        </p:tgtEl>
                                        <p:attrNameLst>
                                          <p:attrName>style.visibility</p:attrName>
                                        </p:attrNameLst>
                                      </p:cBhvr>
                                      <p:to>
                                        <p:strVal val="visible"/>
                                      </p:to>
                                    </p:set>
                                  </p:childTnLst>
                                </p:cTn>
                              </p:par>
                              <p:par>
                                <p:cTn id="17" presetID="1" presetClass="entr" fill="hold" grpId="0" nodeType="withEffect">
                                  <p:stCondLst>
                                    <p:cond delay="0"/>
                                  </p:stCondLst>
                                  <p:childTnLst>
                                    <p:set>
                                      <p:cBhvr additive="repl">
                                        <p:cTn id="18" dur="1" fill="hold">
                                          <p:stCondLst>
                                            <p:cond delay="0"/>
                                          </p:stCondLst>
                                        </p:cTn>
                                        <p:tgtEl>
                                          <p:spTgt spid="5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animBg="1"/>
      <p:bldP spid="5128" grpId="0" animBg="1"/>
      <p:bldP spid="5129" grpId="0" animBg="1"/>
      <p:bldP spid="51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current</a:t>
            </a: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power</a:t>
            </a:r>
          </a:p>
        </p:txBody>
      </p:sp>
      <p:sp>
        <p:nvSpPr>
          <p:cNvPr id="4104" name="Line 8"/>
          <p:cNvSpPr>
            <a:spLocks noChangeShapeType="1"/>
          </p:cNvSpPr>
          <p:nvPr/>
        </p:nvSpPr>
        <p:spPr bwMode="auto">
          <a:xfrm flipH="1">
            <a:off x="1523571" y="1779580"/>
            <a:ext cx="198720" cy="1440"/>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5" name="Line 9"/>
          <p:cNvSpPr>
            <a:spLocks noChangeShapeType="1"/>
          </p:cNvSpPr>
          <p:nvPr/>
        </p:nvSpPr>
        <p:spPr bwMode="auto">
          <a:xfrm flipH="1">
            <a:off x="1520272" y="3277738"/>
            <a:ext cx="198720" cy="1441"/>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6" name="Line 10"/>
          <p:cNvSpPr>
            <a:spLocks noChangeShapeType="1"/>
          </p:cNvSpPr>
          <p:nvPr/>
        </p:nvSpPr>
        <p:spPr bwMode="auto">
          <a:xfrm flipH="1">
            <a:off x="1524000" y="1787277"/>
            <a:ext cx="1012" cy="1491632"/>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7" name="Text Box 11"/>
          <p:cNvSpPr txBox="1">
            <a:spLocks noChangeArrowheads="1"/>
          </p:cNvSpPr>
          <p:nvPr/>
        </p:nvSpPr>
        <p:spPr bwMode="auto">
          <a:xfrm>
            <a:off x="131040" y="1991730"/>
            <a:ext cx="1336320" cy="1010986"/>
          </a:xfrm>
          <a:prstGeom prst="rect">
            <a:avLst/>
          </a:prstGeom>
          <a:noFill/>
          <a:ln w="9525" cap="flat">
            <a:noFill/>
            <a:round/>
            <a:headEnd/>
            <a:tailEnd/>
          </a:ln>
          <a:effectLst/>
        </p:spPr>
        <p:txBody>
          <a:bodyPr wrap="square" lIns="81639" tIns="53162" rIns="81639" bIns="40820"/>
          <a:lstStyle/>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Repeat frequently, timestamp</a:t>
            </a:r>
          </a:p>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each sample</a:t>
            </a:r>
            <a:endParaRPr lang="en-GB" sz="1600" i="1"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5039112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4104"/>
                                        </p:tgtEl>
                                        <p:attrNameLst>
                                          <p:attrName>style.visibility</p:attrName>
                                        </p:attrNameLst>
                                      </p:cBhvr>
                                      <p:to>
                                        <p:strVal val="visible"/>
                                      </p:to>
                                    </p:set>
                                  </p:childTnLst>
                                </p:cTn>
                              </p:par>
                              <p:par>
                                <p:cTn id="7" presetID="1" presetClass="entr" fill="hold" grpId="0" nodeType="withEffect">
                                  <p:stCondLst>
                                    <p:cond delay="0"/>
                                  </p:stCondLst>
                                  <p:childTnLst>
                                    <p:set>
                                      <p:cBhvr additive="repl">
                                        <p:cTn id="8" dur="1" fill="hold">
                                          <p:stCondLst>
                                            <p:cond delay="0"/>
                                          </p:stCondLst>
                                        </p:cTn>
                                        <p:tgtEl>
                                          <p:spTgt spid="4105"/>
                                        </p:tgtEl>
                                        <p:attrNameLst>
                                          <p:attrName>style.visibility</p:attrName>
                                        </p:attrNameLst>
                                      </p:cBhvr>
                                      <p:to>
                                        <p:strVal val="visible"/>
                                      </p:to>
                                    </p:set>
                                  </p:childTnLst>
                                </p:cTn>
                              </p:par>
                              <p:par>
                                <p:cTn id="9" presetID="1" presetClass="entr" fill="hold" grpId="0" nodeType="withEffect">
                                  <p:stCondLst>
                                    <p:cond delay="0"/>
                                  </p:stCondLst>
                                  <p:childTnLst>
                                    <p:set>
                                      <p:cBhvr additive="repl">
                                        <p:cTn id="10" dur="1" fill="hold">
                                          <p:stCondLst>
                                            <p:cond delay="0"/>
                                          </p:stCondLst>
                                        </p:cTn>
                                        <p:tgtEl>
                                          <p:spTgt spid="410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4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animBg="1"/>
      <p:bldP spid="4105" grpId="0" animBg="1"/>
      <p:bldP spid="410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Energy</a:t>
            </a:r>
          </a:p>
        </p:txBody>
      </p:sp>
      <p:sp>
        <p:nvSpPr>
          <p:cNvPr id="7170" name="Line 2"/>
          <p:cNvSpPr>
            <a:spLocks noChangeShapeType="1"/>
          </p:cNvSpPr>
          <p:nvPr/>
        </p:nvSpPr>
        <p:spPr bwMode="auto">
          <a:xfrm flipV="1">
            <a:off x="914401" y="1415669"/>
            <a:ext cx="1440" cy="400650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71" name="Line 3"/>
          <p:cNvSpPr>
            <a:spLocks noChangeShapeType="1"/>
          </p:cNvSpPr>
          <p:nvPr/>
        </p:nvSpPr>
        <p:spPr bwMode="auto">
          <a:xfrm>
            <a:off x="914400" y="5420729"/>
            <a:ext cx="7511040" cy="144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grpSp>
        <p:nvGrpSpPr>
          <p:cNvPr id="2" name="Group 4"/>
          <p:cNvGrpSpPr>
            <a:grpSpLocks/>
          </p:cNvGrpSpPr>
          <p:nvPr/>
        </p:nvGrpSpPr>
        <p:grpSpPr bwMode="auto">
          <a:xfrm>
            <a:off x="1501920" y="2089660"/>
            <a:ext cx="5418720" cy="3329630"/>
            <a:chOff x="1043" y="1451"/>
            <a:chExt cx="3763" cy="2312"/>
          </a:xfrm>
        </p:grpSpPr>
        <p:sp>
          <p:nvSpPr>
            <p:cNvPr id="7173" name="Line 5"/>
            <p:cNvSpPr>
              <a:spLocks noChangeShapeType="1"/>
            </p:cNvSpPr>
            <p:nvPr/>
          </p:nvSpPr>
          <p:spPr bwMode="auto">
            <a:xfrm>
              <a:off x="1043" y="1814"/>
              <a:ext cx="0" cy="1949"/>
            </a:xfrm>
            <a:prstGeom prst="line">
              <a:avLst/>
            </a:prstGeom>
            <a:noFill/>
            <a:ln w="72000" cap="flat">
              <a:solidFill>
                <a:srgbClr val="000080"/>
              </a:solidFill>
              <a:round/>
              <a:headEnd/>
              <a:tailEnd/>
            </a:ln>
            <a:effectLst/>
          </p:spPr>
          <p:txBody>
            <a:bodyPr/>
            <a:lstStyle/>
            <a:p>
              <a:endParaRPr lang="en-GB"/>
            </a:p>
          </p:txBody>
        </p:sp>
        <p:sp>
          <p:nvSpPr>
            <p:cNvPr id="7174" name="Line 6"/>
            <p:cNvSpPr>
              <a:spLocks noChangeShapeType="1"/>
            </p:cNvSpPr>
            <p:nvPr/>
          </p:nvSpPr>
          <p:spPr bwMode="auto">
            <a:xfrm>
              <a:off x="1357" y="1497"/>
              <a:ext cx="0" cy="2267"/>
            </a:xfrm>
            <a:prstGeom prst="line">
              <a:avLst/>
            </a:prstGeom>
            <a:noFill/>
            <a:ln w="72000" cap="flat">
              <a:solidFill>
                <a:srgbClr val="000080"/>
              </a:solidFill>
              <a:round/>
              <a:headEnd/>
              <a:tailEnd/>
            </a:ln>
            <a:effectLst/>
          </p:spPr>
          <p:txBody>
            <a:bodyPr/>
            <a:lstStyle/>
            <a:p>
              <a:endParaRPr lang="en-GB"/>
            </a:p>
          </p:txBody>
        </p:sp>
        <p:sp>
          <p:nvSpPr>
            <p:cNvPr id="7175" name="Line 7"/>
            <p:cNvSpPr>
              <a:spLocks noChangeShapeType="1"/>
            </p:cNvSpPr>
            <p:nvPr/>
          </p:nvSpPr>
          <p:spPr bwMode="auto">
            <a:xfrm>
              <a:off x="1670" y="1905"/>
              <a:ext cx="0" cy="1859"/>
            </a:xfrm>
            <a:prstGeom prst="line">
              <a:avLst/>
            </a:prstGeom>
            <a:noFill/>
            <a:ln w="72000" cap="flat">
              <a:solidFill>
                <a:srgbClr val="000080"/>
              </a:solidFill>
              <a:round/>
              <a:headEnd/>
              <a:tailEnd/>
            </a:ln>
            <a:effectLst/>
          </p:spPr>
          <p:txBody>
            <a:bodyPr/>
            <a:lstStyle/>
            <a:p>
              <a:endParaRPr lang="en-GB"/>
            </a:p>
          </p:txBody>
        </p:sp>
        <p:sp>
          <p:nvSpPr>
            <p:cNvPr id="7176" name="Line 8"/>
            <p:cNvSpPr>
              <a:spLocks noChangeShapeType="1"/>
            </p:cNvSpPr>
            <p:nvPr/>
          </p:nvSpPr>
          <p:spPr bwMode="auto">
            <a:xfrm>
              <a:off x="1984" y="1996"/>
              <a:ext cx="0" cy="1768"/>
            </a:xfrm>
            <a:prstGeom prst="line">
              <a:avLst/>
            </a:prstGeom>
            <a:noFill/>
            <a:ln w="72000" cap="flat">
              <a:solidFill>
                <a:srgbClr val="000080"/>
              </a:solidFill>
              <a:round/>
              <a:headEnd/>
              <a:tailEnd/>
            </a:ln>
            <a:effectLst/>
          </p:spPr>
          <p:txBody>
            <a:bodyPr/>
            <a:lstStyle/>
            <a:p>
              <a:endParaRPr lang="en-GB"/>
            </a:p>
          </p:txBody>
        </p:sp>
        <p:sp>
          <p:nvSpPr>
            <p:cNvPr id="7177" name="Line 9"/>
            <p:cNvSpPr>
              <a:spLocks noChangeShapeType="1"/>
            </p:cNvSpPr>
            <p:nvPr/>
          </p:nvSpPr>
          <p:spPr bwMode="auto">
            <a:xfrm>
              <a:off x="2306" y="2132"/>
              <a:ext cx="0" cy="1632"/>
            </a:xfrm>
            <a:prstGeom prst="line">
              <a:avLst/>
            </a:prstGeom>
            <a:noFill/>
            <a:ln w="72000" cap="flat">
              <a:solidFill>
                <a:srgbClr val="000080"/>
              </a:solidFill>
              <a:round/>
              <a:headEnd/>
              <a:tailEnd/>
            </a:ln>
            <a:effectLst/>
          </p:spPr>
          <p:txBody>
            <a:bodyPr/>
            <a:lstStyle/>
            <a:p>
              <a:endParaRPr lang="en-GB"/>
            </a:p>
          </p:txBody>
        </p:sp>
        <p:sp>
          <p:nvSpPr>
            <p:cNvPr id="7178" name="Line 10"/>
            <p:cNvSpPr>
              <a:spLocks noChangeShapeType="1"/>
            </p:cNvSpPr>
            <p:nvPr/>
          </p:nvSpPr>
          <p:spPr bwMode="auto">
            <a:xfrm flipH="1">
              <a:off x="2620" y="1814"/>
              <a:ext cx="11" cy="1949"/>
            </a:xfrm>
            <a:prstGeom prst="line">
              <a:avLst/>
            </a:prstGeom>
            <a:noFill/>
            <a:ln w="72000" cap="flat">
              <a:solidFill>
                <a:srgbClr val="000080"/>
              </a:solidFill>
              <a:round/>
              <a:headEnd/>
              <a:tailEnd/>
            </a:ln>
            <a:effectLst/>
          </p:spPr>
          <p:txBody>
            <a:bodyPr/>
            <a:lstStyle/>
            <a:p>
              <a:endParaRPr lang="en-GB"/>
            </a:p>
          </p:txBody>
        </p:sp>
        <p:sp>
          <p:nvSpPr>
            <p:cNvPr id="7179" name="Line 11"/>
            <p:cNvSpPr>
              <a:spLocks noChangeShapeType="1"/>
            </p:cNvSpPr>
            <p:nvPr/>
          </p:nvSpPr>
          <p:spPr bwMode="auto">
            <a:xfrm flipH="1">
              <a:off x="2936" y="1451"/>
              <a:ext cx="12" cy="2312"/>
            </a:xfrm>
            <a:prstGeom prst="line">
              <a:avLst/>
            </a:prstGeom>
            <a:noFill/>
            <a:ln w="72000" cap="flat">
              <a:solidFill>
                <a:srgbClr val="000080"/>
              </a:solidFill>
              <a:round/>
              <a:headEnd/>
              <a:tailEnd/>
            </a:ln>
            <a:effectLst/>
          </p:spPr>
          <p:txBody>
            <a:bodyPr/>
            <a:lstStyle/>
            <a:p>
              <a:endParaRPr lang="en-GB"/>
            </a:p>
          </p:txBody>
        </p:sp>
        <p:sp>
          <p:nvSpPr>
            <p:cNvPr id="7180" name="Line 12"/>
            <p:cNvSpPr>
              <a:spLocks noChangeShapeType="1"/>
            </p:cNvSpPr>
            <p:nvPr/>
          </p:nvSpPr>
          <p:spPr bwMode="auto">
            <a:xfrm>
              <a:off x="3252" y="2132"/>
              <a:ext cx="0" cy="1632"/>
            </a:xfrm>
            <a:prstGeom prst="line">
              <a:avLst/>
            </a:prstGeom>
            <a:noFill/>
            <a:ln w="72000" cap="flat">
              <a:solidFill>
                <a:srgbClr val="000080"/>
              </a:solidFill>
              <a:round/>
              <a:headEnd/>
              <a:tailEnd/>
            </a:ln>
            <a:effectLst/>
          </p:spPr>
          <p:txBody>
            <a:bodyPr/>
            <a:lstStyle/>
            <a:p>
              <a:endParaRPr lang="en-GB"/>
            </a:p>
          </p:txBody>
        </p:sp>
        <p:sp>
          <p:nvSpPr>
            <p:cNvPr id="7181" name="Line 13"/>
            <p:cNvSpPr>
              <a:spLocks noChangeShapeType="1"/>
            </p:cNvSpPr>
            <p:nvPr/>
          </p:nvSpPr>
          <p:spPr bwMode="auto">
            <a:xfrm>
              <a:off x="3568" y="2585"/>
              <a:ext cx="0" cy="1178"/>
            </a:xfrm>
            <a:prstGeom prst="line">
              <a:avLst/>
            </a:prstGeom>
            <a:noFill/>
            <a:ln w="72000" cap="flat">
              <a:solidFill>
                <a:srgbClr val="000080"/>
              </a:solidFill>
              <a:round/>
              <a:headEnd/>
              <a:tailEnd/>
            </a:ln>
            <a:effectLst/>
          </p:spPr>
          <p:txBody>
            <a:bodyPr/>
            <a:lstStyle/>
            <a:p>
              <a:endParaRPr lang="en-GB"/>
            </a:p>
          </p:txBody>
        </p:sp>
        <p:sp>
          <p:nvSpPr>
            <p:cNvPr id="7182" name="Line 14"/>
            <p:cNvSpPr>
              <a:spLocks noChangeShapeType="1"/>
            </p:cNvSpPr>
            <p:nvPr/>
          </p:nvSpPr>
          <p:spPr bwMode="auto">
            <a:xfrm>
              <a:off x="3866" y="3175"/>
              <a:ext cx="0" cy="589"/>
            </a:xfrm>
            <a:prstGeom prst="line">
              <a:avLst/>
            </a:prstGeom>
            <a:noFill/>
            <a:ln w="72000" cap="flat">
              <a:solidFill>
                <a:srgbClr val="000080"/>
              </a:solidFill>
              <a:round/>
              <a:headEnd/>
              <a:tailEnd/>
            </a:ln>
            <a:effectLst/>
          </p:spPr>
          <p:txBody>
            <a:bodyPr/>
            <a:lstStyle/>
            <a:p>
              <a:endParaRPr lang="en-GB"/>
            </a:p>
          </p:txBody>
        </p:sp>
        <p:sp>
          <p:nvSpPr>
            <p:cNvPr id="7183" name="Line 15"/>
            <p:cNvSpPr>
              <a:spLocks noChangeShapeType="1"/>
            </p:cNvSpPr>
            <p:nvPr/>
          </p:nvSpPr>
          <p:spPr bwMode="auto">
            <a:xfrm>
              <a:off x="4173" y="3447"/>
              <a:ext cx="7" cy="316"/>
            </a:xfrm>
            <a:prstGeom prst="line">
              <a:avLst/>
            </a:prstGeom>
            <a:noFill/>
            <a:ln w="72000" cap="flat">
              <a:solidFill>
                <a:srgbClr val="000080"/>
              </a:solidFill>
              <a:round/>
              <a:headEnd/>
              <a:tailEnd/>
            </a:ln>
            <a:effectLst/>
          </p:spPr>
          <p:txBody>
            <a:bodyPr/>
            <a:lstStyle/>
            <a:p>
              <a:endParaRPr lang="en-GB"/>
            </a:p>
          </p:txBody>
        </p:sp>
        <p:sp>
          <p:nvSpPr>
            <p:cNvPr id="7184" name="Line 16"/>
            <p:cNvSpPr>
              <a:spLocks noChangeShapeType="1"/>
            </p:cNvSpPr>
            <p:nvPr/>
          </p:nvSpPr>
          <p:spPr bwMode="auto">
            <a:xfrm>
              <a:off x="4494" y="3538"/>
              <a:ext cx="0" cy="226"/>
            </a:xfrm>
            <a:prstGeom prst="line">
              <a:avLst/>
            </a:prstGeom>
            <a:noFill/>
            <a:ln w="72000" cap="flat">
              <a:solidFill>
                <a:srgbClr val="000080"/>
              </a:solidFill>
              <a:round/>
              <a:headEnd/>
              <a:tailEnd/>
            </a:ln>
            <a:effectLst/>
          </p:spPr>
          <p:txBody>
            <a:bodyPr/>
            <a:lstStyle/>
            <a:p>
              <a:endParaRPr lang="en-GB"/>
            </a:p>
          </p:txBody>
        </p:sp>
        <p:sp>
          <p:nvSpPr>
            <p:cNvPr id="7185" name="Line 17"/>
            <p:cNvSpPr>
              <a:spLocks noChangeShapeType="1"/>
            </p:cNvSpPr>
            <p:nvPr/>
          </p:nvSpPr>
          <p:spPr bwMode="auto">
            <a:xfrm>
              <a:off x="4808" y="3538"/>
              <a:ext cx="0" cy="226"/>
            </a:xfrm>
            <a:prstGeom prst="line">
              <a:avLst/>
            </a:prstGeom>
            <a:noFill/>
            <a:ln w="72000" cap="flat">
              <a:solidFill>
                <a:srgbClr val="000080"/>
              </a:solidFill>
              <a:round/>
              <a:headEnd/>
              <a:tailEnd/>
            </a:ln>
            <a:effectLst/>
          </p:spPr>
          <p:txBody>
            <a:bodyPr/>
            <a:lstStyle/>
            <a:p>
              <a:endParaRPr lang="en-GB"/>
            </a:p>
          </p:txBody>
        </p:sp>
      </p:grpSp>
      <p:sp>
        <p:nvSpPr>
          <p:cNvPr id="7186" name="Text Box 18"/>
          <p:cNvSpPr txBox="1">
            <a:spLocks noChangeArrowheads="1"/>
          </p:cNvSpPr>
          <p:nvPr/>
        </p:nvSpPr>
        <p:spPr bwMode="auto">
          <a:xfrm>
            <a:off x="3395520" y="5682837"/>
            <a:ext cx="616320" cy="313953"/>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Time</a:t>
            </a:r>
          </a:p>
        </p:txBody>
      </p:sp>
      <p:sp>
        <p:nvSpPr>
          <p:cNvPr id="7187" name="Text Box 19"/>
          <p:cNvSpPr txBox="1">
            <a:spLocks noChangeArrowheads="1"/>
          </p:cNvSpPr>
          <p:nvPr/>
        </p:nvSpPr>
        <p:spPr bwMode="auto">
          <a:xfrm rot="16140000">
            <a:off x="262761" y="3628478"/>
            <a:ext cx="750319" cy="313920"/>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Power</a:t>
            </a:r>
          </a:p>
        </p:txBody>
      </p:sp>
      <p:sp>
        <p:nvSpPr>
          <p:cNvPr id="7188" name="Freeform 20"/>
          <p:cNvSpPr>
            <a:spLocks noChangeArrowheads="1"/>
          </p:cNvSpPr>
          <p:nvPr/>
        </p:nvSpPr>
        <p:spPr bwMode="auto">
          <a:xfrm>
            <a:off x="1501920" y="2155907"/>
            <a:ext cx="455040" cy="3266263"/>
          </a:xfrm>
          <a:custGeom>
            <a:avLst/>
            <a:gdLst/>
            <a:ahLst/>
            <a:cxnLst>
              <a:cxn ang="0">
                <a:pos x="42" y="1400"/>
              </a:cxn>
              <a:cxn ang="0">
                <a:pos x="1384" y="0"/>
              </a:cxn>
              <a:cxn ang="0">
                <a:pos x="1392" y="10000"/>
              </a:cxn>
              <a:cxn ang="0">
                <a:pos x="0" y="10000"/>
              </a:cxn>
              <a:cxn ang="0">
                <a:pos x="42" y="1400"/>
              </a:cxn>
            </a:cxnLst>
            <a:rect l="0" t="0" r="r" b="b"/>
            <a:pathLst>
              <a:path w="1393" h="10001">
                <a:moveTo>
                  <a:pt x="42" y="1400"/>
                </a:moveTo>
                <a:lnTo>
                  <a:pt x="1384" y="0"/>
                </a:lnTo>
                <a:lnTo>
                  <a:pt x="1392" y="10000"/>
                </a:lnTo>
                <a:lnTo>
                  <a:pt x="0" y="10000"/>
                </a:lnTo>
                <a:lnTo>
                  <a:pt x="42" y="14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89" name="Freeform 21"/>
          <p:cNvSpPr>
            <a:spLocks noChangeArrowheads="1"/>
          </p:cNvSpPr>
          <p:nvPr/>
        </p:nvSpPr>
        <p:spPr bwMode="auto">
          <a:xfrm>
            <a:off x="1501921" y="2089660"/>
            <a:ext cx="5421600" cy="3331069"/>
          </a:xfrm>
          <a:custGeom>
            <a:avLst/>
            <a:gdLst/>
            <a:ahLst/>
            <a:cxnLst>
              <a:cxn ang="0">
                <a:pos x="2766" y="2000"/>
              </a:cxn>
              <a:cxn ang="0">
                <a:pos x="4150" y="2400"/>
              </a:cxn>
              <a:cxn ang="0">
                <a:pos x="5567" y="3000"/>
              </a:cxn>
              <a:cxn ang="0">
                <a:pos x="7000" y="1600"/>
              </a:cxn>
              <a:cxn ang="0">
                <a:pos x="8400" y="0"/>
              </a:cxn>
              <a:cxn ang="0">
                <a:pos x="9742" y="3000"/>
              </a:cxn>
              <a:cxn ang="0">
                <a:pos x="11133" y="5000"/>
              </a:cxn>
              <a:cxn ang="0">
                <a:pos x="12450" y="7600"/>
              </a:cxn>
              <a:cxn ang="0">
                <a:pos x="13799" y="8800"/>
              </a:cxn>
              <a:cxn ang="0">
                <a:pos x="15216" y="9200"/>
              </a:cxn>
              <a:cxn ang="0">
                <a:pos x="16599" y="9200"/>
              </a:cxn>
              <a:cxn ang="0">
                <a:pos x="16600" y="10200"/>
              </a:cxn>
              <a:cxn ang="0">
                <a:pos x="0" y="10200"/>
              </a:cxn>
              <a:cxn ang="0">
                <a:pos x="0" y="1600"/>
              </a:cxn>
              <a:cxn ang="0">
                <a:pos x="1392" y="200"/>
              </a:cxn>
              <a:cxn ang="0">
                <a:pos x="2766" y="2000"/>
              </a:cxn>
            </a:cxnLst>
            <a:rect l="0" t="0" r="r" b="b"/>
            <a:pathLst>
              <a:path w="16601" h="10201">
                <a:moveTo>
                  <a:pt x="2766" y="2000"/>
                </a:moveTo>
                <a:lnTo>
                  <a:pt x="4150" y="2400"/>
                </a:lnTo>
                <a:lnTo>
                  <a:pt x="5567" y="3000"/>
                </a:lnTo>
                <a:lnTo>
                  <a:pt x="7000" y="1600"/>
                </a:lnTo>
                <a:lnTo>
                  <a:pt x="8400" y="0"/>
                </a:lnTo>
                <a:lnTo>
                  <a:pt x="9742" y="3000"/>
                </a:lnTo>
                <a:lnTo>
                  <a:pt x="11133" y="5000"/>
                </a:lnTo>
                <a:lnTo>
                  <a:pt x="12450" y="7600"/>
                </a:lnTo>
                <a:lnTo>
                  <a:pt x="13799" y="8800"/>
                </a:lnTo>
                <a:lnTo>
                  <a:pt x="15216" y="9200"/>
                </a:lnTo>
                <a:lnTo>
                  <a:pt x="16599" y="9200"/>
                </a:lnTo>
                <a:lnTo>
                  <a:pt x="16600" y="10200"/>
                </a:lnTo>
                <a:lnTo>
                  <a:pt x="0" y="10200"/>
                </a:lnTo>
                <a:lnTo>
                  <a:pt x="0" y="1600"/>
                </a:lnTo>
                <a:lnTo>
                  <a:pt x="1392" y="200"/>
                </a:lnTo>
                <a:lnTo>
                  <a:pt x="2766" y="20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90" name="Line 22"/>
          <p:cNvSpPr>
            <a:spLocks noChangeShapeType="1"/>
          </p:cNvSpPr>
          <p:nvPr/>
        </p:nvSpPr>
        <p:spPr bwMode="auto">
          <a:xfrm flipV="1">
            <a:off x="4832641" y="2610995"/>
            <a:ext cx="1110240" cy="1113236"/>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91" name="Text Box 23"/>
          <p:cNvSpPr txBox="1">
            <a:spLocks noChangeArrowheads="1"/>
          </p:cNvSpPr>
          <p:nvPr/>
        </p:nvSpPr>
        <p:spPr bwMode="auto">
          <a:xfrm>
            <a:off x="5973120" y="2429536"/>
            <a:ext cx="819360" cy="313953"/>
          </a:xfrm>
          <a:prstGeom prst="rect">
            <a:avLst/>
          </a:prstGeom>
          <a:noFill/>
          <a:ln w="9525" cap="flat">
            <a:noFill/>
            <a:round/>
            <a:headEnd/>
            <a:tailEnd/>
          </a:ln>
          <a:effectLst/>
        </p:spPr>
        <p:txBody>
          <a:bodyPr wrap="none" lIns="81639" tIns="53162" rIns="81639" bIns="40820"/>
          <a:lstStyle/>
          <a:p>
            <a:pPr>
              <a:tabLst>
                <a:tab pos="407526" algn="l"/>
                <a:tab pos="815052" algn="l"/>
              </a:tabLst>
            </a:pPr>
            <a:r>
              <a:rPr lang="en-GB" dirty="0">
                <a:solidFill>
                  <a:srgbClr val="000000"/>
                </a:solidFill>
                <a:ea typeface="WenQuanYi Micro Hei" charset="0"/>
                <a:cs typeface="WenQuanYi Micro Hei" charset="0"/>
              </a:rPr>
              <a:t>Energy</a:t>
            </a:r>
          </a:p>
        </p:txBody>
      </p:sp>
      <p:sp>
        <p:nvSpPr>
          <p:cNvPr id="2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35</a:t>
            </a:fld>
            <a:endParaRPr lang="en-US" sz="1100" dirty="0" smtClean="0"/>
          </a:p>
        </p:txBody>
      </p:sp>
    </p:spTree>
    <p:extLst>
      <p:ext uri="{BB962C8B-B14F-4D97-AF65-F5344CB8AC3E}">
        <p14:creationId xmlns:p14="http://schemas.microsoft.com/office/powerpoint/2010/main" val="217711945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7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fill="hold" grpId="1" nodeType="clickEffect">
                                  <p:stCondLst>
                                    <p:cond delay="0"/>
                                  </p:stCondLst>
                                  <p:childTnLst>
                                    <p:set>
                                      <p:cBhvr additive="repl">
                                        <p:cTn id="10" dur="1" fill="hold">
                                          <p:stCondLst>
                                            <p:cond delay="0"/>
                                          </p:stCondLst>
                                        </p:cTn>
                                        <p:tgtEl>
                                          <p:spTgt spid="7188"/>
                                        </p:tgtEl>
                                        <p:attrNameLst>
                                          <p:attrName>style.visibility</p:attrName>
                                        </p:attrNameLst>
                                      </p:cBhvr>
                                      <p:to>
                                        <p:strVal val="hidden"/>
                                      </p:to>
                                    </p:set>
                                  </p:childTnLst>
                                </p:cTn>
                              </p:par>
                              <p:par>
                                <p:cTn id="11" presetID="1" presetClass="entr" fill="hold" grpId="0" nodeType="withEffect">
                                  <p:stCondLst>
                                    <p:cond delay="0"/>
                                  </p:stCondLst>
                                  <p:childTnLst>
                                    <p:set>
                                      <p:cBhvr additive="repl">
                                        <p:cTn id="12" dur="1" fill="hold">
                                          <p:stCondLst>
                                            <p:cond delay="0"/>
                                          </p:stCondLst>
                                        </p:cTn>
                                        <p:tgtEl>
                                          <p:spTgt spid="71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grpId="0" nodeType="clickEffect">
                                  <p:stCondLst>
                                    <p:cond delay="0"/>
                                  </p:stCondLst>
                                  <p:childTnLst>
                                    <p:set>
                                      <p:cBhvr additive="repl">
                                        <p:cTn id="16" dur="1" fill="hold">
                                          <p:stCondLst>
                                            <p:cond delay="0"/>
                                          </p:stCondLst>
                                        </p:cTn>
                                        <p:tgtEl>
                                          <p:spTgt spid="7190"/>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7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 grpId="0" animBg="1"/>
      <p:bldP spid="7188" grpId="1" animBg="1"/>
      <p:bldP spid="7189" grpId="0" animBg="1"/>
      <p:bldP spid="719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How much data?</a:t>
            </a:r>
          </a:p>
        </p:txBody>
      </p:sp>
      <p:sp>
        <p:nvSpPr>
          <p:cNvPr id="6146" name="Rectangle 2"/>
          <p:cNvSpPr>
            <a:spLocks noGrp="1" noChangeArrowheads="1"/>
          </p:cNvSpPr>
          <p:nvPr>
            <p:ph type="body" idx="1"/>
          </p:nvPr>
        </p:nvSpPr>
        <p:spPr>
          <a:xfrm>
            <a:off x="456481" y="1604329"/>
            <a:ext cx="8228160" cy="3977698"/>
          </a:xfrm>
          <a:ln/>
        </p:spPr>
        <p:txBody>
          <a:body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Currently 500,000 Samples/second</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6,000,000 S/s possible in bursts</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GB" dirty="0"/>
          </a:p>
        </p:txBody>
      </p:sp>
      <p:pic>
        <p:nvPicPr>
          <p:cNvPr id="6147" name="Picture 3"/>
          <p:cNvPicPr>
            <a:picLocks noChangeAspect="1" noChangeArrowheads="1"/>
          </p:cNvPicPr>
          <p:nvPr/>
        </p:nvPicPr>
        <p:blipFill>
          <a:blip r:embed="rId3" cstate="print"/>
          <a:srcRect/>
          <a:stretch>
            <a:fillRect/>
          </a:stretch>
        </p:blipFill>
        <p:spPr bwMode="auto">
          <a:xfrm>
            <a:off x="816480" y="3310909"/>
            <a:ext cx="7706880" cy="2600913"/>
          </a:xfrm>
          <a:prstGeom prst="rect">
            <a:avLst/>
          </a:prstGeom>
          <a:noFill/>
          <a:ln w="9525" cap="flat">
            <a:noFill/>
            <a:round/>
            <a:headEnd/>
            <a:tailEnd/>
          </a:ln>
          <a:effectLst/>
        </p:spPr>
      </p:pic>
    </p:spTree>
    <p:extLst>
      <p:ext uri="{BB962C8B-B14F-4D97-AF65-F5344CB8AC3E}">
        <p14:creationId xmlns:p14="http://schemas.microsoft.com/office/powerpoint/2010/main" val="2100243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smtClean="0"/>
              <a:t>The Showstopper </a:t>
            </a:r>
            <a:r>
              <a:rPr lang="en-GB" dirty="0" smtClean="0">
                <a:sym typeface="Wingdings"/>
              </a:rPr>
              <a:t></a:t>
            </a:r>
            <a:endParaRPr lang="en-GB" dirty="0"/>
          </a:p>
        </p:txBody>
      </p:sp>
      <p:pic>
        <p:nvPicPr>
          <p:cNvPr id="4099" name="Picture 3"/>
          <p:cNvPicPr>
            <a:picLocks noChangeAspect="1" noChangeArrowheads="1"/>
          </p:cNvPicPr>
          <p:nvPr/>
        </p:nvPicPr>
        <p:blipFill>
          <a:blip r:embed="rId3" cstate="print"/>
          <a:srcRect/>
          <a:stretch>
            <a:fillRect/>
          </a:stretch>
        </p:blipFill>
        <p:spPr bwMode="auto">
          <a:xfrm>
            <a:off x="408252" y="1692400"/>
            <a:ext cx="4572000" cy="2786693"/>
          </a:xfrm>
          <a:prstGeom prst="rect">
            <a:avLst/>
          </a:prstGeom>
          <a:noFill/>
          <a:ln w="9525" cap="flat">
            <a:noFill/>
            <a:round/>
            <a:headEnd/>
            <a:tailEnd/>
          </a:ln>
          <a:effectLst/>
        </p:spPr>
      </p:pic>
      <p:sp>
        <p:nvSpPr>
          <p:cNvPr id="2" name="Oval 1"/>
          <p:cNvSpPr/>
          <p:nvPr/>
        </p:nvSpPr>
        <p:spPr bwMode="auto">
          <a:xfrm>
            <a:off x="1418408" y="2241978"/>
            <a:ext cx="654288" cy="974904"/>
          </a:xfrm>
          <a:prstGeom prst="ellipse">
            <a:avLst/>
          </a:prstGeom>
          <a:noFill/>
          <a:ln w="476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4"/>
          <a:stretch>
            <a:fillRect/>
          </a:stretch>
        </p:blipFill>
        <p:spPr>
          <a:xfrm>
            <a:off x="347464" y="4558450"/>
            <a:ext cx="3911600" cy="2070100"/>
          </a:xfrm>
          <a:prstGeom prst="rect">
            <a:avLst/>
          </a:prstGeom>
        </p:spPr>
      </p:pic>
      <p:cxnSp>
        <p:nvCxnSpPr>
          <p:cNvPr id="5" name="Straight Connector 4"/>
          <p:cNvCxnSpPr>
            <a:stCxn id="2" idx="3"/>
          </p:cNvCxnSpPr>
          <p:nvPr/>
        </p:nvCxnSpPr>
        <p:spPr bwMode="auto">
          <a:xfrm flipH="1">
            <a:off x="658462" y="3074111"/>
            <a:ext cx="855764" cy="1473062"/>
          </a:xfrm>
          <a:prstGeom prst="line">
            <a:avLst/>
          </a:prstGeom>
          <a:noFill/>
          <a:ln w="47625" cap="flat" cmpd="sng" algn="ctr">
            <a:solidFill>
              <a:srgbClr val="A50021"/>
            </a:solidFill>
            <a:prstDash val="solid"/>
            <a:round/>
            <a:headEnd type="none" w="med" len="med"/>
            <a:tailEnd type="none" w="med" len="med"/>
          </a:ln>
          <a:effectLst/>
        </p:spPr>
      </p:cxnSp>
      <p:pic>
        <p:nvPicPr>
          <p:cNvPr id="6" name="Picture 5" descr="Screen Shot 2015-04-28 at 08.03.2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197" y="1615028"/>
            <a:ext cx="3862330" cy="4880389"/>
          </a:xfrm>
          <a:prstGeom prst="rect">
            <a:avLst/>
          </a:prstGeom>
        </p:spPr>
      </p:pic>
    </p:spTree>
    <p:extLst>
      <p:ext uri="{BB962C8B-B14F-4D97-AF65-F5344CB8AC3E}">
        <p14:creationId xmlns:p14="http://schemas.microsoft.com/office/powerpoint/2010/main" val="290399399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mageec.org</a:t>
            </a:r>
            <a:r>
              <a:rPr lang="en-GB" sz="2000" dirty="0">
                <a:solidFill>
                  <a:srgbClr val="0000FF"/>
                </a:solidFill>
                <a:hlinkClick r:id="rId3"/>
              </a:rPr>
              <a:t>/</a:t>
            </a:r>
            <a:endParaRPr lang="en-GB" sz="2000" dirty="0">
              <a:solidFill>
                <a:srgbClr val="0000FF"/>
              </a:solidFill>
            </a:endParaRPr>
          </a:p>
        </p:txBody>
      </p:sp>
      <p:pic>
        <p:nvPicPr>
          <p:cNvPr id="5" name="Picture 3"/>
          <p:cNvPicPr>
            <a:picLocks noChangeAspect="1" noChangeArrowheads="1"/>
          </p:cNvPicPr>
          <p:nvPr/>
        </p:nvPicPr>
        <p:blipFill>
          <a:blip r:embed="rId4" cstate="print"/>
          <a:srcRect/>
          <a:stretch>
            <a:fillRect/>
          </a:stretch>
        </p:blipFill>
        <p:spPr bwMode="auto">
          <a:xfrm>
            <a:off x="1012320" y="1697939"/>
            <a:ext cx="7135200" cy="4013701"/>
          </a:xfrm>
          <a:prstGeom prst="rect">
            <a:avLst/>
          </a:prstGeom>
          <a:noFill/>
          <a:ln w="9525" cap="flat">
            <a:noFill/>
            <a:round/>
            <a:headEnd/>
            <a:tailEnd/>
          </a:ln>
          <a:effectLst/>
        </p:spPr>
      </p:pic>
    </p:spTree>
    <p:extLst>
      <p:ext uri="{BB962C8B-B14F-4D97-AF65-F5344CB8AC3E}">
        <p14:creationId xmlns:p14="http://schemas.microsoft.com/office/powerpoint/2010/main" val="7855487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pic>
        <p:nvPicPr>
          <p:cNvPr id="3" name="Picture 3"/>
          <p:cNvPicPr>
            <a:picLocks noChangeAspect="1" noChangeArrowheads="1"/>
          </p:cNvPicPr>
          <p:nvPr/>
        </p:nvPicPr>
        <p:blipFill>
          <a:blip r:embed="rId3" cstate="print"/>
          <a:srcRect/>
          <a:stretch>
            <a:fillRect/>
          </a:stretch>
        </p:blipFill>
        <p:spPr bwMode="auto">
          <a:xfrm>
            <a:off x="1030936" y="1792706"/>
            <a:ext cx="7017184" cy="3650151"/>
          </a:xfrm>
          <a:prstGeom prst="rect">
            <a:avLst/>
          </a:prstGeom>
          <a:noFill/>
          <a:ln w="9525" cap="flat">
            <a:noFill/>
            <a:round/>
            <a:headEnd/>
            <a:tailEnd/>
          </a:ln>
          <a:effectLst/>
        </p:spPr>
      </p:pic>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4"/>
              </a:rPr>
              <a:t>http://</a:t>
            </a:r>
            <a:r>
              <a:rPr lang="en-GB" sz="2000" dirty="0" err="1">
                <a:solidFill>
                  <a:srgbClr val="0000FF"/>
                </a:solidFill>
                <a:hlinkClick r:id="rId4"/>
              </a:rPr>
              <a:t>mageec.org</a:t>
            </a:r>
            <a:r>
              <a:rPr lang="en-GB" sz="2000" dirty="0">
                <a:solidFill>
                  <a:srgbClr val="0000FF"/>
                </a:solidFill>
                <a:hlinkClick r:id="rId4"/>
              </a:rPr>
              <a:t>/</a:t>
            </a:r>
            <a:endParaRPr lang="en-GB" sz="2000" dirty="0">
              <a:solidFill>
                <a:srgbClr val="0000FF"/>
              </a:solidFill>
            </a:endParaRPr>
          </a:p>
        </p:txBody>
      </p:sp>
    </p:spTree>
    <p:extLst>
      <p:ext uri="{BB962C8B-B14F-4D97-AF65-F5344CB8AC3E}">
        <p14:creationId xmlns:p14="http://schemas.microsoft.com/office/powerpoint/2010/main" val="12653945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endParaRPr lang="en-US" sz="2000" dirty="0" smtClean="0"/>
          </a:p>
        </p:txBody>
      </p:sp>
      <p:sp>
        <p:nvSpPr>
          <p:cNvPr id="17" name="Rectangle 2"/>
          <p:cNvSpPr txBox="1">
            <a:spLocks noChangeArrowheads="1"/>
          </p:cNvSpPr>
          <p:nvPr/>
        </p:nvSpPr>
        <p:spPr bwMode="auto">
          <a:xfrm>
            <a:off x="313766" y="2973295"/>
            <a:ext cx="8530788" cy="13327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1" u="none" strike="noStrike" kern="0" cap="none" spc="0" normalizeH="0" baseline="0" noProof="0" dirty="0" smtClean="0">
                <a:ln>
                  <a:noFill/>
                </a:ln>
                <a:solidFill>
                  <a:srgbClr val="A50021"/>
                </a:solidFill>
                <a:effectLst/>
                <a:uLnTx/>
                <a:uFillTx/>
                <a:latin typeface="+mn-lt"/>
                <a:ea typeface="+mj-ea"/>
                <a:cs typeface="+mj-cs"/>
              </a:rPr>
              <a:t>More</a:t>
            </a:r>
            <a:r>
              <a:rPr kumimoji="0" lang="en-US" sz="3600" b="1" i="1" u="none" strike="noStrike" kern="0" cap="none" spc="0" normalizeH="0" noProof="0" dirty="0" smtClean="0">
                <a:ln>
                  <a:noFill/>
                </a:ln>
                <a:solidFill>
                  <a:srgbClr val="A50021"/>
                </a:solidFill>
                <a:effectLst/>
                <a:uLnTx/>
                <a:uFillTx/>
                <a:latin typeface="+mn-lt"/>
                <a:ea typeface="+mj-ea"/>
                <a:cs typeface="+mj-cs"/>
              </a:rPr>
              <a:t> </a:t>
            </a:r>
            <a:r>
              <a:rPr lang="en-US" sz="3600" b="1" i="1" kern="0" dirty="0">
                <a:solidFill>
                  <a:srgbClr val="A50021"/>
                </a:solidFill>
                <a:latin typeface="+mn-lt"/>
                <a:ea typeface="+mj-ea"/>
                <a:cs typeface="+mj-cs"/>
              </a:rPr>
              <a:t>p</a:t>
            </a:r>
            <a:r>
              <a:rPr kumimoji="0" lang="en-US" sz="3600" b="1" i="1" u="none" strike="noStrike" kern="0" cap="none" spc="0" normalizeH="0" noProof="0" dirty="0" err="1" smtClean="0">
                <a:ln>
                  <a:noFill/>
                </a:ln>
                <a:solidFill>
                  <a:srgbClr val="A50021"/>
                </a:solidFill>
                <a:effectLst/>
                <a:uLnTx/>
                <a:uFillTx/>
                <a:latin typeface="+mn-lt"/>
                <a:ea typeface="+mj-ea"/>
                <a:cs typeface="+mj-cs"/>
              </a:rPr>
              <a:t>ower</a:t>
            </a:r>
            <a:r>
              <a:rPr kumimoji="0" lang="en-US" sz="3600" b="1" i="1" u="none" strike="noStrike" kern="0" cap="none" spc="0" normalizeH="0" noProof="0" dirty="0" smtClean="0">
                <a:ln>
                  <a:noFill/>
                </a:ln>
                <a:solidFill>
                  <a:srgbClr val="A50021"/>
                </a:solidFill>
                <a:effectLst/>
                <a:uLnTx/>
                <a:uFillTx/>
                <a:latin typeface="+mn-lt"/>
                <a:ea typeface="+mj-ea"/>
                <a:cs typeface="+mj-cs"/>
              </a:rPr>
              <a:t> to software </a:t>
            </a:r>
            <a:r>
              <a:rPr lang="en-US" sz="3600" b="1" i="1" kern="0" dirty="0">
                <a:solidFill>
                  <a:srgbClr val="A50021"/>
                </a:solidFill>
                <a:latin typeface="+mn-lt"/>
                <a:ea typeface="+mj-ea"/>
                <a:cs typeface="+mj-cs"/>
              </a:rPr>
              <a:t>d</a:t>
            </a:r>
            <a:r>
              <a:rPr kumimoji="0" lang="en-US" sz="3600" b="1" i="1" u="none" strike="noStrike" kern="0" cap="none" spc="0" normalizeH="0" noProof="0" dirty="0" err="1" smtClean="0">
                <a:ln>
                  <a:noFill/>
                </a:ln>
                <a:solidFill>
                  <a:srgbClr val="A50021"/>
                </a:solidFill>
                <a:effectLst/>
                <a:uLnTx/>
                <a:uFillTx/>
                <a:latin typeface="+mn-lt"/>
                <a:ea typeface="+mj-ea"/>
                <a:cs typeface="+mj-cs"/>
              </a:rPr>
              <a:t>evelopers</a:t>
            </a:r>
            <a:r>
              <a:rPr kumimoji="0" lang="en-US" sz="3600" b="1" i="1" u="none" strike="noStrike" kern="0" cap="none" spc="0" normalizeH="0" noProof="0" dirty="0" smtClean="0">
                <a:ln>
                  <a:noFill/>
                </a:ln>
                <a:solidFill>
                  <a:srgbClr val="A50021"/>
                </a:solidFill>
                <a:effectLst/>
                <a:uLnTx/>
                <a:uFillTx/>
                <a:latin typeface="+mn-lt"/>
                <a:ea typeface="+mj-ea"/>
                <a:cs typeface="+mj-cs"/>
              </a:rPr>
              <a:t>!</a:t>
            </a:r>
            <a:endParaRPr kumimoji="0" lang="en-US" sz="3600" b="1" i="1" u="none" strike="noStrike" kern="0" cap="none" spc="0" normalizeH="0" baseline="0" noProof="0" dirty="0" smtClean="0">
              <a:ln>
                <a:noFill/>
              </a:ln>
              <a:solidFill>
                <a:srgbClr val="A50021"/>
              </a:solidFill>
              <a:effectLst/>
              <a:uLnTx/>
              <a:uFillTx/>
              <a:latin typeface="+mn-lt"/>
              <a:ea typeface="+mj-ea"/>
              <a:cs typeface="+mj-cs"/>
            </a:endParaRPr>
          </a:p>
        </p:txBody>
      </p:sp>
      <p:sp>
        <p:nvSpPr>
          <p:cNvPr id="18" name="Line 10"/>
          <p:cNvSpPr>
            <a:spLocks noChangeShapeType="1"/>
          </p:cNvSpPr>
          <p:nvPr/>
        </p:nvSpPr>
        <p:spPr bwMode="auto">
          <a:xfrm>
            <a:off x="569882" y="3070800"/>
            <a:ext cx="7992000" cy="0"/>
          </a:xfrm>
          <a:prstGeom prst="line">
            <a:avLst/>
          </a:prstGeom>
          <a:noFill/>
          <a:ln w="38100">
            <a:solidFill>
              <a:srgbClr val="A50021"/>
            </a:solidFill>
            <a:round/>
            <a:headEnd/>
            <a:tailEnd/>
          </a:ln>
        </p:spPr>
        <p:txBody>
          <a:bodyPr/>
          <a:lstStyle/>
          <a:p>
            <a:endParaRPr lang="en-GB"/>
          </a:p>
        </p:txBody>
      </p:sp>
    </p:spTree>
    <p:extLst>
      <p:ext uri="{BB962C8B-B14F-4D97-AF65-F5344CB8AC3E}">
        <p14:creationId xmlns:p14="http://schemas.microsoft.com/office/powerpoint/2010/main" val="1250961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4" name="Rectangle 2"/>
          <p:cNvSpPr txBox="1">
            <a:spLocks noChangeArrowheads="1"/>
          </p:cNvSpPr>
          <p:nvPr/>
        </p:nvSpPr>
        <p:spPr>
          <a:xfrm>
            <a:off x="0" y="6172826"/>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groundelectronics.com</a:t>
            </a:r>
            <a:r>
              <a:rPr lang="en-GB" sz="2000" dirty="0">
                <a:solidFill>
                  <a:srgbClr val="0000FF"/>
                </a:solidFill>
                <a:hlinkClick r:id="rId3"/>
              </a:rPr>
              <a:t>/products/</a:t>
            </a:r>
            <a:r>
              <a:rPr lang="en-GB" sz="2000" dirty="0" err="1">
                <a:solidFill>
                  <a:srgbClr val="0000FF"/>
                </a:solidFill>
                <a:hlinkClick r:id="rId3"/>
              </a:rPr>
              <a:t>mageec</a:t>
            </a:r>
            <a:r>
              <a:rPr lang="en-GB" sz="2000" dirty="0">
                <a:solidFill>
                  <a:srgbClr val="0000FF"/>
                </a:solidFill>
                <a:hlinkClick r:id="rId3"/>
              </a:rPr>
              <a:t>-energy-measurement-kit</a:t>
            </a:r>
            <a:endParaRPr lang="en-GB" sz="2000" dirty="0">
              <a:solidFill>
                <a:srgbClr val="0000FF"/>
              </a:solidFill>
            </a:endParaRPr>
          </a:p>
        </p:txBody>
      </p:sp>
      <p:pic>
        <p:nvPicPr>
          <p:cNvPr id="5" name="Picture 4" descr="Screen Shot 2015-04-28 at 11.12.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88" y="1554172"/>
            <a:ext cx="4721353" cy="4571048"/>
          </a:xfrm>
          <a:prstGeom prst="rect">
            <a:avLst/>
          </a:prstGeom>
        </p:spPr>
      </p:pic>
    </p:spTree>
    <p:extLst>
      <p:ext uri="{BB962C8B-B14F-4D97-AF65-F5344CB8AC3E}">
        <p14:creationId xmlns:p14="http://schemas.microsoft.com/office/powerpoint/2010/main" val="138595649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922337"/>
          </a:xfrm>
        </p:spPr>
        <p:txBody>
          <a:bodyPr/>
          <a:lstStyle/>
          <a:p>
            <a:pPr marL="0" indent="0" algn="l"/>
            <a:r>
              <a:rPr lang="it-IT" dirty="0" err="1"/>
              <a:t>Dynamic</a:t>
            </a:r>
            <a:r>
              <a:rPr lang="it-IT" dirty="0"/>
              <a:t> Energy </a:t>
            </a:r>
            <a:r>
              <a:rPr lang="it-IT" dirty="0" err="1"/>
              <a:t>Monitoring</a:t>
            </a:r>
            <a:endParaRPr lang="it-IT" dirty="0"/>
          </a:p>
        </p:txBody>
      </p:sp>
    </p:spTree>
    <p:extLst>
      <p:ext uri="{BB962C8B-B14F-4D97-AF65-F5344CB8AC3E}">
        <p14:creationId xmlns:p14="http://schemas.microsoft.com/office/powerpoint/2010/main" val="153915369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2011" y="2964143"/>
            <a:ext cx="4114800" cy="1470025"/>
          </a:xfrm>
        </p:spPr>
        <p:txBody>
          <a:bodyPr/>
          <a:lstStyle/>
          <a:p>
            <a:r>
              <a:rPr lang="en-GB" sz="5400" dirty="0" smtClean="0"/>
              <a:t>The EACOF</a:t>
            </a:r>
            <a:endParaRPr lang="en-GB" sz="5400" dirty="0"/>
          </a:p>
        </p:txBody>
      </p:sp>
      <p:sp>
        <p:nvSpPr>
          <p:cNvPr id="5" name="Subtitle 4"/>
          <p:cNvSpPr>
            <a:spLocks noGrp="1"/>
          </p:cNvSpPr>
          <p:nvPr>
            <p:ph type="subTitle" idx="1"/>
          </p:nvPr>
        </p:nvSpPr>
        <p:spPr>
          <a:xfrm>
            <a:off x="497541" y="4370294"/>
            <a:ext cx="4867835" cy="1752600"/>
          </a:xfrm>
        </p:spPr>
        <p:txBody>
          <a:bodyPr/>
          <a:lstStyle/>
          <a:p>
            <a:pPr algn="l"/>
            <a:r>
              <a:rPr lang="en-GB" dirty="0" smtClean="0"/>
              <a:t>A simple Energy-Aware</a:t>
            </a:r>
          </a:p>
          <a:p>
            <a:pPr algn="l"/>
            <a:r>
              <a:rPr lang="en-GB" dirty="0" err="1" smtClean="0"/>
              <a:t>COmputing</a:t>
            </a:r>
            <a:r>
              <a:rPr lang="en-GB" dirty="0" smtClean="0"/>
              <a:t> Framework</a:t>
            </a:r>
          </a:p>
          <a:p>
            <a:pPr algn="l"/>
            <a:r>
              <a:rPr lang="en-GB" dirty="0" smtClean="0">
                <a:hlinkClick r:id="rId3"/>
              </a:rPr>
              <a:t>https://github.com/eacof</a:t>
            </a:r>
            <a:endParaRPr lang="en-GB" dirty="0" smtClean="0"/>
          </a:p>
          <a:p>
            <a:endParaRPr lang="en-GB" dirty="0"/>
          </a:p>
        </p:txBody>
      </p:sp>
      <p:pic>
        <p:nvPicPr>
          <p:cNvPr id="7" name="Picture 6" descr="P1020303.JPG"/>
          <p:cNvPicPr>
            <a:picLocks noChangeAspect="1"/>
          </p:cNvPicPr>
          <p:nvPr/>
        </p:nvPicPr>
        <p:blipFill>
          <a:blip r:embed="rId4" cstate="print"/>
          <a:stretch>
            <a:fillRect/>
          </a:stretch>
        </p:blipFill>
        <p:spPr>
          <a:xfrm>
            <a:off x="2326341" y="0"/>
            <a:ext cx="4320987" cy="3240741"/>
          </a:xfrm>
          <a:prstGeom prst="rect">
            <a:avLst/>
          </a:prstGeom>
        </p:spPr>
      </p:pic>
      <p:pic>
        <p:nvPicPr>
          <p:cNvPr id="8" name="Picture 7" descr="P1020342.JPG"/>
          <p:cNvPicPr>
            <a:picLocks noChangeAspect="1"/>
          </p:cNvPicPr>
          <p:nvPr/>
        </p:nvPicPr>
        <p:blipFill>
          <a:blip r:embed="rId5" cstate="print"/>
          <a:stretch>
            <a:fillRect/>
          </a:stretch>
        </p:blipFill>
        <p:spPr>
          <a:xfrm rot="5400000">
            <a:off x="6147547" y="280148"/>
            <a:ext cx="3424517" cy="2568388"/>
          </a:xfrm>
          <a:prstGeom prst="rect">
            <a:avLst/>
          </a:prstGeom>
        </p:spPr>
      </p:pic>
      <p:pic>
        <p:nvPicPr>
          <p:cNvPr id="198658" name="Picture 2"/>
          <p:cNvPicPr>
            <a:picLocks noChangeAspect="1" noChangeArrowheads="1"/>
          </p:cNvPicPr>
          <p:nvPr/>
        </p:nvPicPr>
        <p:blipFill>
          <a:blip r:embed="rId6" cstate="print"/>
          <a:srcRect/>
          <a:stretch>
            <a:fillRect/>
          </a:stretch>
        </p:blipFill>
        <p:spPr bwMode="auto">
          <a:xfrm>
            <a:off x="5601723" y="2985247"/>
            <a:ext cx="3542278" cy="3872754"/>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Shape 108"/>
          <p:cNvSpPr txBox="1">
            <a:spLocks noGrp="1"/>
          </p:cNvSpPr>
          <p:nvPr>
            <p:ph type="title"/>
          </p:nvPr>
        </p:nvSpPr>
        <p:spPr>
          <a:xfrm>
            <a:off x="470263" y="0"/>
            <a:ext cx="8229600" cy="1143200"/>
          </a:xfrm>
          <a:prstGeom prst="rect">
            <a:avLst/>
          </a:prstGeom>
        </p:spPr>
        <p:txBody>
          <a:bodyPr lIns="91425" tIns="91425" rIns="91425" bIns="91425" anchor="b" anchorCtr="0">
            <a:noAutofit/>
          </a:bodyPr>
          <a:lstStyle/>
          <a:p>
            <a:pPr>
              <a:buNone/>
            </a:pPr>
            <a:r>
              <a:rPr lang="en-GB" sz="4800" dirty="0"/>
              <a:t>High </a:t>
            </a:r>
            <a:r>
              <a:rPr lang="en-GB" sz="4800" dirty="0" smtClean="0"/>
              <a:t>Level</a:t>
            </a:r>
            <a:endParaRPr lang="en-GB" sz="4800" dirty="0"/>
          </a:p>
        </p:txBody>
      </p:sp>
      <p:sp>
        <p:nvSpPr>
          <p:cNvPr id="3" name="Rounded Rectangle 2"/>
          <p:cNvSpPr/>
          <p:nvPr/>
        </p:nvSpPr>
        <p:spPr>
          <a:xfrm>
            <a:off x="635964" y="2561039"/>
            <a:ext cx="1723446" cy="324283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effectLst>
                  <a:outerShdw blurRad="50800" dist="38100" dir="2700000" algn="tl" rotWithShape="0">
                    <a:prstClr val="black">
                      <a:alpha val="40000"/>
                    </a:prstClr>
                  </a:outerShdw>
                </a:effectLst>
              </a:rPr>
              <a:t>Energy Data From Hardware or OS</a:t>
            </a:r>
            <a:endParaRPr lang="en-GB" sz="2000" dirty="0">
              <a:effectLst>
                <a:outerShdw blurRad="50800" dist="38100" dir="2700000" algn="tl" rotWithShape="0">
                  <a:prstClr val="black">
                    <a:alpha val="40000"/>
                  </a:prstClr>
                </a:outerShdw>
              </a:effectLst>
            </a:endParaRPr>
          </a:p>
        </p:txBody>
      </p:sp>
      <p:sp>
        <p:nvSpPr>
          <p:cNvPr id="7" name="Rounded Rectangle 6"/>
          <p:cNvSpPr/>
          <p:nvPr/>
        </p:nvSpPr>
        <p:spPr>
          <a:xfrm>
            <a:off x="3762904" y="2561038"/>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8" name="Rounded Rectangle 7"/>
          <p:cNvSpPr/>
          <p:nvPr/>
        </p:nvSpPr>
        <p:spPr>
          <a:xfrm>
            <a:off x="6889844" y="2561037"/>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Application</a:t>
            </a:r>
            <a:endParaRPr lang="en-GB" sz="2000" dirty="0">
              <a:effectLst>
                <a:outerShdw blurRad="50800" dist="38100" dir="2700000" algn="tl" rotWithShape="0">
                  <a:prstClr val="black">
                    <a:alpha val="40000"/>
                  </a:prstClr>
                </a:outerShdw>
              </a:effectLst>
            </a:endParaRPr>
          </a:p>
        </p:txBody>
      </p:sp>
      <p:cxnSp>
        <p:nvCxnSpPr>
          <p:cNvPr id="5" name="Straight Arrow Connector 4"/>
          <p:cNvCxnSpPr>
            <a:stCxn id="3" idx="3"/>
            <a:endCxn id="7" idx="1"/>
          </p:cNvCxnSpPr>
          <p:nvPr/>
        </p:nvCxnSpPr>
        <p:spPr>
          <a:xfrm flipV="1">
            <a:off x="2359410" y="4182454"/>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486350" y="4182452"/>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1"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rPr>
              <a:t>  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0"/>
            <a:ext cx="8229600" cy="1143200"/>
          </a:xfrm>
          <a:prstGeom prst="rect">
            <a:avLst/>
          </a:prstGeom>
        </p:spPr>
        <p:txBody>
          <a:bodyPr lIns="91425" tIns="91425" rIns="91425" bIns="91425" anchor="b" anchorCtr="0">
            <a:noAutofit/>
          </a:bodyPr>
          <a:lstStyle/>
          <a:p>
            <a:pPr>
              <a:buNone/>
            </a:pPr>
            <a:r>
              <a:rPr lang="en-GB" sz="4800" dirty="0"/>
              <a:t>Providers</a:t>
            </a:r>
          </a:p>
        </p:txBody>
      </p:sp>
      <p:sp>
        <p:nvSpPr>
          <p:cNvPr id="5" name="Rounded Rectangle 4"/>
          <p:cNvSpPr/>
          <p:nvPr/>
        </p:nvSpPr>
        <p:spPr>
          <a:xfrm>
            <a:off x="543871" y="490996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56323" y="2561037"/>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7" name="Rounded Rectangle 6"/>
          <p:cNvSpPr/>
          <p:nvPr/>
        </p:nvSpPr>
        <p:spPr>
          <a:xfrm>
            <a:off x="6883263" y="2561035"/>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effectLst>
                  <a:outerShdw blurRad="50800" dist="38100" dir="2700000" algn="tl" rotWithShape="0">
                    <a:prstClr val="black">
                      <a:alpha val="40000"/>
                    </a:prstClr>
                  </a:outerShdw>
                </a:effectLst>
              </a:rPr>
              <a:t>Application</a:t>
            </a:r>
          </a:p>
        </p:txBody>
      </p:sp>
      <p:cxnSp>
        <p:nvCxnSpPr>
          <p:cNvPr id="8" name="Straight Arrow Connector 7"/>
          <p:cNvCxnSpPr/>
          <p:nvPr/>
        </p:nvCxnSpPr>
        <p:spPr>
          <a:xfrm>
            <a:off x="2267103" y="5233612"/>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479769" y="4182450"/>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543871" y="3832543"/>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4" name="Rounded Rectangle 13"/>
          <p:cNvSpPr/>
          <p:nvPr/>
        </p:nvSpPr>
        <p:spPr>
          <a:xfrm>
            <a:off x="543871" y="2755119"/>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6" name="Straight Arrow Connector 15"/>
          <p:cNvCxnSpPr/>
          <p:nvPr/>
        </p:nvCxnSpPr>
        <p:spPr>
          <a:xfrm>
            <a:off x="2267104" y="4156188"/>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67104" y="3078764"/>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9"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44138" y="0"/>
            <a:ext cx="8229600" cy="1143200"/>
          </a:xfrm>
          <a:prstGeom prst="rect">
            <a:avLst/>
          </a:prstGeom>
        </p:spPr>
        <p:txBody>
          <a:bodyPr lIns="91425" tIns="91425" rIns="91425" bIns="91425" anchor="b" anchorCtr="0">
            <a:noAutofit/>
          </a:bodyPr>
          <a:lstStyle/>
          <a:p>
            <a:pPr>
              <a:buNone/>
            </a:pPr>
            <a:r>
              <a:rPr lang="en-GB" sz="4800" dirty="0"/>
              <a:t>Consumers</a:t>
            </a:r>
          </a:p>
        </p:txBody>
      </p:sp>
      <p:sp>
        <p:nvSpPr>
          <p:cNvPr id="5" name="Rounded Rectangle 4"/>
          <p:cNvSpPr/>
          <p:nvPr/>
        </p:nvSpPr>
        <p:spPr>
          <a:xfrm>
            <a:off x="550452" y="4909965"/>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62904" y="2561035"/>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cxnSp>
        <p:nvCxnSpPr>
          <p:cNvPr id="8" name="Straight Arrow Connector 7"/>
          <p:cNvCxnSpPr/>
          <p:nvPr/>
        </p:nvCxnSpPr>
        <p:spPr>
          <a:xfrm>
            <a:off x="2273684"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550452" y="3832541"/>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0" name="Rounded Rectangle 9"/>
          <p:cNvSpPr/>
          <p:nvPr/>
        </p:nvSpPr>
        <p:spPr>
          <a:xfrm>
            <a:off x="550452" y="275511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1" name="Straight Arrow Connector 10"/>
          <p:cNvCxnSpPr/>
          <p:nvPr/>
        </p:nvCxnSpPr>
        <p:spPr>
          <a:xfrm>
            <a:off x="2273685"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73685"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970882" y="4909965"/>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Web Browser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4" name="Rounded Rectangle 13"/>
          <p:cNvSpPr/>
          <p:nvPr/>
        </p:nvSpPr>
        <p:spPr>
          <a:xfrm>
            <a:off x="6970882" y="3832541"/>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Video Player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5" name="Rounded Rectangle 14"/>
          <p:cNvSpPr/>
          <p:nvPr/>
        </p:nvSpPr>
        <p:spPr>
          <a:xfrm>
            <a:off x="6970882" y="2755117"/>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Email Client</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cxnSp>
        <p:nvCxnSpPr>
          <p:cNvPr id="16" name="Straight Arrow Connector 15"/>
          <p:cNvCxnSpPr/>
          <p:nvPr/>
        </p:nvCxnSpPr>
        <p:spPr>
          <a:xfrm>
            <a:off x="5486350"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86351"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486351"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0"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Placeholder 1"/>
          <p:cNvSpPr>
            <a:spLocks noGrp="1"/>
          </p:cNvSpPr>
          <p:nvPr>
            <p:ph type="body"/>
          </p:nvPr>
        </p:nvSpPr>
        <p:spPr bwMode="auto">
          <a:xfrm>
            <a:off x="548481" y="3728243"/>
            <a:ext cx="8047038" cy="2290420"/>
          </a:xfrm>
        </p:spPr>
        <p:txBody>
          <a:bodyPr vert="horz" numCol="1" anchor="t" anchorCtr="0" compatLnSpc="1">
            <a:prstTxWarp prst="textNoShape">
              <a:avLst/>
            </a:prstTxWarp>
          </a:bodyPr>
          <a:lstStyle/>
          <a:p>
            <a:pPr>
              <a:spcBef>
                <a:spcPct val="0"/>
              </a:spcBef>
              <a:buClrTx/>
              <a:buSzPct val="110000"/>
            </a:pPr>
            <a:r>
              <a:rPr lang="en-GB" sz="2400" dirty="0" smtClean="0"/>
              <a:t>Insertion Sort: 32 bit version more optimized</a:t>
            </a:r>
          </a:p>
          <a:p>
            <a:pPr>
              <a:spcBef>
                <a:spcPct val="0"/>
              </a:spcBef>
              <a:buClrTx/>
              <a:buSzPct val="110000"/>
              <a:buFont typeface="Times New Roman" pitchFamily="18" charset="0"/>
              <a:buChar char="♦"/>
            </a:pPr>
            <a:r>
              <a:rPr lang="en-GB" sz="2400" dirty="0" smtClean="0"/>
              <a:t>Counting Sort: </a:t>
            </a:r>
          </a:p>
          <a:p>
            <a:pPr>
              <a:spcBef>
                <a:spcPct val="0"/>
              </a:spcBef>
              <a:buClrTx/>
              <a:buSzPct val="110000"/>
              <a:buNone/>
            </a:pPr>
            <a:r>
              <a:rPr lang="en-GB" sz="2400" dirty="0" smtClean="0"/>
              <a:t>	75% more energy for 64 bit compared to 8 bit values</a:t>
            </a:r>
          </a:p>
          <a:p>
            <a:pPr>
              <a:spcBef>
                <a:spcPct val="0"/>
              </a:spcBef>
              <a:buClrTx/>
              <a:buSzPct val="130000"/>
              <a:buFont typeface="Arial" charset="0"/>
              <a:buChar char="•"/>
            </a:pPr>
            <a:r>
              <a:rPr lang="en-GB" sz="2400" dirty="0" smtClean="0"/>
              <a:t>Sorting 64 bit values takes less time than sorting 8 bit values, but consumed more energy </a:t>
            </a:r>
          </a:p>
          <a:p>
            <a:pPr>
              <a:spcBef>
                <a:spcPct val="0"/>
              </a:spcBef>
              <a:buClrTx/>
              <a:buSzPct val="95000"/>
              <a:buFont typeface="DejaVu Sans" pitchFamily="34" charset="0"/>
              <a:buChar char="★"/>
            </a:pPr>
            <a:r>
              <a:rPr lang="en-GB" sz="2400" dirty="0" smtClean="0"/>
              <a:t>Average power variations between algorithms</a:t>
            </a:r>
          </a:p>
        </p:txBody>
      </p:sp>
      <p:sp>
        <p:nvSpPr>
          <p:cNvPr id="68611" name="Title 2"/>
          <p:cNvSpPr>
            <a:spLocks noGrp="1"/>
          </p:cNvSpPr>
          <p:nvPr>
            <p:ph type="title" idx="10"/>
          </p:nvPr>
        </p:nvSpPr>
        <p:spPr bwMode="auto">
          <a:xfrm>
            <a:off x="520700" y="234950"/>
            <a:ext cx="8089900" cy="1050925"/>
          </a:xfrm>
          <a:noFill/>
          <a:ln>
            <a:miter lim="800000"/>
            <a:headEnd/>
            <a:tailEnd/>
          </a:ln>
        </p:spPr>
        <p:txBody>
          <a:bodyPr vert="horz" numCol="1" anchorCtr="0" compatLnSpc="1">
            <a:prstTxWarp prst="textNoShape">
              <a:avLst/>
            </a:prstTxWarp>
          </a:bodyPr>
          <a:lstStyle/>
          <a:p>
            <a:r>
              <a:rPr lang="en-GB" dirty="0" smtClean="0">
                <a:latin typeface="+mj-lt"/>
              </a:rPr>
              <a:t>Comparing Sorting Algorithms</a:t>
            </a:r>
          </a:p>
        </p:txBody>
      </p:sp>
      <p:pic>
        <p:nvPicPr>
          <p:cNvPr id="68612" name="Picture 2"/>
          <p:cNvPicPr>
            <a:picLocks noChangeAspect="1" noChangeArrowheads="1"/>
          </p:cNvPicPr>
          <p:nvPr/>
        </p:nvPicPr>
        <p:blipFill>
          <a:blip r:embed="rId3" cstate="print"/>
          <a:srcRect/>
          <a:stretch>
            <a:fillRect/>
          </a:stretch>
        </p:blipFill>
        <p:spPr bwMode="auto">
          <a:xfrm>
            <a:off x="-65088" y="1814513"/>
            <a:ext cx="9274176" cy="1812925"/>
          </a:xfrm>
          <a:prstGeom prst="rect">
            <a:avLst/>
          </a:prstGeom>
          <a:noFill/>
          <a:ln w="9525">
            <a:noFill/>
            <a:miter lim="800000"/>
            <a:headEnd/>
            <a:tailEnd/>
          </a:ln>
        </p:spPr>
      </p:pic>
      <p:sp>
        <p:nvSpPr>
          <p:cNvPr id="68613" name="Text Placeholder 1"/>
          <p:cNvSpPr txBox="1">
            <a:spLocks/>
          </p:cNvSpPr>
          <p:nvPr/>
        </p:nvSpPr>
        <p:spPr bwMode="auto">
          <a:xfrm>
            <a:off x="549275" y="1435100"/>
            <a:ext cx="8045450" cy="530225"/>
          </a:xfrm>
          <a:prstGeom prst="rect">
            <a:avLst/>
          </a:prstGeom>
          <a:noFill/>
          <a:ln w="9525">
            <a:noFill/>
            <a:miter lim="800000"/>
            <a:headEnd/>
            <a:tailEnd/>
          </a:ln>
        </p:spPr>
        <p:txBody>
          <a:bodyPr lIns="0" tIns="0" rIns="0" bIns="0"/>
          <a:lstStyle/>
          <a:p>
            <a:pPr marL="228600" indent="-228600">
              <a:lnSpc>
                <a:spcPct val="90000"/>
              </a:lnSpc>
              <a:spcBef>
                <a:spcPts val="1000"/>
              </a:spcBef>
              <a:buClr>
                <a:srgbClr val="A50021"/>
              </a:buClr>
              <a:buFont typeface="Wingdings" pitchFamily="2" charset="2"/>
              <a:buChar char="§"/>
            </a:pPr>
            <a:r>
              <a:rPr lang="en-GB" sz="2400" dirty="0" smtClean="0">
                <a:solidFill>
                  <a:srgbClr val="000000"/>
                </a:solidFill>
                <a:latin typeface="Calibri" pitchFamily="34" charset="0"/>
                <a:cs typeface="DejaVu Sans" pitchFamily="34" charset="0"/>
              </a:rPr>
              <a:t>Sorting of integers </a:t>
            </a:r>
            <a:r>
              <a:rPr lang="en-GB" sz="2400" dirty="0">
                <a:solidFill>
                  <a:srgbClr val="000000"/>
                </a:solidFill>
                <a:latin typeface="Calibri" pitchFamily="34" charset="0"/>
                <a:cs typeface="DejaVu Sans" pitchFamily="34" charset="0"/>
              </a:rPr>
              <a:t>in [0,255] </a:t>
            </a:r>
            <a:r>
              <a:rPr lang="en-GB" sz="2400" dirty="0" smtClean="0">
                <a:solidFill>
                  <a:srgbClr val="000000"/>
                </a:solidFill>
                <a:latin typeface="Calibri" pitchFamily="34" charset="0"/>
                <a:cs typeface="DejaVu Sans" pitchFamily="34" charset="0"/>
              </a:rPr>
              <a:t> </a:t>
            </a:r>
            <a:endParaRPr lang="en-GB" sz="2400" dirty="0">
              <a:solidFill>
                <a:srgbClr val="000000"/>
              </a:solidFill>
              <a:latin typeface="Calibri" pitchFamily="34" charset="0"/>
              <a:cs typeface="DejaVu Sans" pitchFamily="34" charset="0"/>
            </a:endParaRPr>
          </a:p>
        </p:txBody>
      </p:sp>
      <p:sp>
        <p:nvSpPr>
          <p:cNvPr id="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46</a:t>
            </a:fld>
            <a:endParaRPr lang="en-US" sz="1100" dirty="0">
              <a:cs typeface="DejaVu Sans" pitchFamily="34" charset="0"/>
            </a:endParaRPr>
          </a:p>
        </p:txBody>
      </p:sp>
      <p:sp>
        <p:nvSpPr>
          <p:cNvPr id="8" name="Rectangle 7"/>
          <p:cNvSpPr/>
          <p:nvPr/>
        </p:nvSpPr>
        <p:spPr>
          <a:xfrm>
            <a:off x="443552" y="6191533"/>
            <a:ext cx="8218250" cy="461665"/>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rPr>
              <a:t>H. Field, G. Anderson and K. Eder. “EACOF: A Framework for Providing Energy Transparency to enable Energy-Aware Software Development”. </a:t>
            </a:r>
            <a:r>
              <a:rPr lang="en-GB" sz="1200" i="1" dirty="0" smtClean="0">
                <a:solidFill>
                  <a:srgbClr val="3366FF"/>
                </a:solidFill>
              </a:rPr>
              <a:t>29th ACM Symposium On Applied Computing</a:t>
            </a:r>
            <a:r>
              <a:rPr lang="en-GB" sz="1200" dirty="0" smtClean="0">
                <a:solidFill>
                  <a:srgbClr val="3366FF"/>
                </a:solidFill>
              </a:rPr>
              <a:t>. </a:t>
            </a:r>
            <a:r>
              <a:rPr lang="en-GB" sz="1200" dirty="0">
                <a:solidFill>
                  <a:srgbClr val="3366FF"/>
                </a:solidFill>
              </a:rPr>
              <a:t>p</a:t>
            </a:r>
            <a:r>
              <a:rPr lang="en-GB" sz="1200" dirty="0" smtClean="0">
                <a:solidFill>
                  <a:srgbClr val="3366FF"/>
                </a:solidFill>
              </a:rPr>
              <a:t>p. 1194–1199. March 2014, ACM.</a:t>
            </a:r>
            <a:endParaRPr lang="en-GB" sz="1200" dirty="0">
              <a:solidFill>
                <a:srgbClr val="3366FF"/>
              </a:solidFill>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Invitation: EACOF is open source!</a:t>
            </a:r>
            <a:endParaRPr lang="en-GB" dirty="0"/>
          </a:p>
        </p:txBody>
      </p:sp>
      <p:pic>
        <p:nvPicPr>
          <p:cNvPr id="172035" name="Picture 3"/>
          <p:cNvPicPr>
            <a:picLocks noChangeAspect="1" noChangeArrowheads="1"/>
          </p:cNvPicPr>
          <p:nvPr/>
        </p:nvPicPr>
        <p:blipFill>
          <a:blip r:embed="rId3" cstate="print"/>
          <a:srcRect/>
          <a:stretch>
            <a:fillRect/>
          </a:stretch>
        </p:blipFill>
        <p:spPr bwMode="auto">
          <a:xfrm>
            <a:off x="2265529" y="1444944"/>
            <a:ext cx="4552805" cy="4090707"/>
          </a:xfrm>
          <a:prstGeom prst="rect">
            <a:avLst/>
          </a:prstGeom>
          <a:noFill/>
          <a:ln w="9525">
            <a:noFill/>
            <a:miter lim="800000"/>
            <a:headEnd/>
            <a:tailEnd/>
          </a:ln>
        </p:spPr>
      </p:pic>
      <p:sp>
        <p:nvSpPr>
          <p:cNvPr id="4" name="Subtitle 4"/>
          <p:cNvSpPr txBox="1">
            <a:spLocks/>
          </p:cNvSpPr>
          <p:nvPr/>
        </p:nvSpPr>
        <p:spPr bwMode="auto">
          <a:xfrm>
            <a:off x="1740089" y="5776415"/>
            <a:ext cx="5766180" cy="7403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
                <a:srgbClr val="C00000"/>
              </a:buClr>
              <a:buSzTx/>
              <a:tabLst/>
              <a:defRPr/>
            </a:pPr>
            <a:r>
              <a:rPr kumimoji="0" lang="en-GB" sz="3200" b="0" i="0" u="none" strike="noStrike" kern="0" cap="none" spc="0" normalizeH="0" baseline="0" noProof="0" dirty="0" smtClean="0">
                <a:ln>
                  <a:noFill/>
                </a:ln>
                <a:solidFill>
                  <a:schemeClr val="tx1"/>
                </a:solidFill>
                <a:effectLst/>
                <a:uLnTx/>
                <a:uFillTx/>
                <a:latin typeface="+mn-lt"/>
                <a:ea typeface="+mn-ea"/>
                <a:cs typeface="+mn-cs"/>
                <a:hlinkClick r:id="rId4"/>
              </a:rPr>
              <a:t>github.com/</a:t>
            </a:r>
            <a:r>
              <a:rPr kumimoji="0" lang="en-GB" sz="3200" b="0" i="0" u="none" strike="noStrike" kern="0" cap="none" spc="0" normalizeH="0" baseline="0" noProof="0" dirty="0" err="1" smtClean="0">
                <a:ln>
                  <a:noFill/>
                </a:ln>
                <a:solidFill>
                  <a:schemeClr val="tx1"/>
                </a:solidFill>
                <a:effectLst/>
                <a:uLnTx/>
                <a:uFillTx/>
                <a:latin typeface="+mn-lt"/>
                <a:ea typeface="+mn-ea"/>
                <a:cs typeface="+mn-cs"/>
                <a:hlinkClick r:id="rId4"/>
              </a:rPr>
              <a:t>eacof</a:t>
            </a:r>
            <a:endParaRPr kumimoji="0" lang="en-GB" sz="32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2575839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it-IT" dirty="0" err="1"/>
              <a:t>Static</a:t>
            </a:r>
            <a:r>
              <a:rPr lang="it-IT" dirty="0"/>
              <a:t> Analysis for </a:t>
            </a:r>
            <a:r>
              <a:rPr lang="it-IT" dirty="0" smtClean="0"/>
              <a:t/>
            </a:r>
            <a:br>
              <a:rPr lang="it-IT" dirty="0" smtClean="0"/>
            </a:br>
            <a:r>
              <a:rPr lang="it-IT" dirty="0" smtClean="0"/>
              <a:t>Energy </a:t>
            </a:r>
            <a:r>
              <a:rPr lang="it-IT" dirty="0" err="1"/>
              <a:t>Consumption</a:t>
            </a:r>
            <a:endParaRPr lang="it-IT" dirty="0"/>
          </a:p>
        </p:txBody>
      </p:sp>
    </p:spTree>
    <p:extLst>
      <p:ext uri="{BB962C8B-B14F-4D97-AF65-F5344CB8AC3E}">
        <p14:creationId xmlns:p14="http://schemas.microsoft.com/office/powerpoint/2010/main" val="275979046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p:nvPr/>
        </p:nvPicPr>
        <p:blipFill>
          <a:blip r:embed="rId3" cstate="print"/>
          <a:stretch>
            <a:fillRect/>
          </a:stretch>
        </p:blipFill>
        <p:spPr>
          <a:xfrm>
            <a:off x="2130776" y="451556"/>
            <a:ext cx="4981222" cy="3005102"/>
          </a:xfrm>
          <a:prstGeom prst="rect">
            <a:avLst/>
          </a:prstGeom>
        </p:spPr>
      </p:pic>
      <p:pic>
        <p:nvPicPr>
          <p:cNvPr id="4" name="Picture 3" descr="Screen Shot 2014-12-11 at 12.06.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10" y="3584222"/>
            <a:ext cx="6907312" cy="3090333"/>
          </a:xfrm>
          <a:prstGeom prst="rect">
            <a:avLst/>
          </a:prstGeom>
        </p:spPr>
      </p:pic>
    </p:spTree>
    <p:extLst>
      <p:ext uri="{BB962C8B-B14F-4D97-AF65-F5344CB8AC3E}">
        <p14:creationId xmlns:p14="http://schemas.microsoft.com/office/powerpoint/2010/main" val="2346913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marL="457200" lvl="1" indent="0">
              <a:buNone/>
            </a:pPr>
            <a:endParaRPr lang="en-GB" sz="2400" dirty="0"/>
          </a:p>
        </p:txBody>
      </p:sp>
      <p:pic>
        <p:nvPicPr>
          <p:cNvPr id="5" name="Picture 4"/>
          <p:cNvPicPr>
            <a:picLocks noChangeAspect="1"/>
          </p:cNvPicPr>
          <p:nvPr/>
        </p:nvPicPr>
        <p:blipFill>
          <a:blip r:embed="rId2"/>
          <a:stretch>
            <a:fillRect/>
          </a:stretch>
        </p:blipFill>
        <p:spPr>
          <a:xfrm>
            <a:off x="6690019" y="1454522"/>
            <a:ext cx="1512000" cy="1836662"/>
          </a:xfrm>
          <a:prstGeom prst="rect">
            <a:avLst/>
          </a:prstGeom>
        </p:spPr>
      </p:pic>
      <p:pic>
        <p:nvPicPr>
          <p:cNvPr id="7" name="Picture 6"/>
          <p:cNvPicPr>
            <a:picLocks noChangeAspect="1"/>
          </p:cNvPicPr>
          <p:nvPr/>
        </p:nvPicPr>
        <p:blipFill>
          <a:blip r:embed="rId2"/>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3669950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10800000">
                                      <p:cBhvr>
                                        <p:cTn id="12" dur="500" fill="hold"/>
                                        <p:tgtEl>
                                          <p:spTgt spid="5"/>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32305"/>
            <a:ext cx="8229600" cy="922337"/>
          </a:xfrm>
        </p:spPr>
        <p:txBody>
          <a:bodyPr/>
          <a:lstStyle/>
          <a:p>
            <a:pPr algn="ctr"/>
            <a:r>
              <a:rPr lang="en-GB" sz="4800" dirty="0" smtClean="0"/>
              <a:t>The ENTRA Project</a:t>
            </a:r>
            <a:endParaRPr lang="en-GB" sz="4800" dirty="0"/>
          </a:p>
        </p:txBody>
      </p:sp>
      <p:pic>
        <p:nvPicPr>
          <p:cNvPr id="6" name="Picture 5" descr="imdea logo.png"/>
          <p:cNvPicPr>
            <a:picLocks noChangeAspect="1"/>
          </p:cNvPicPr>
          <p:nvPr/>
        </p:nvPicPr>
        <p:blipFill>
          <a:blip r:embed="rId4" cstate="print"/>
          <a:stretch>
            <a:fillRect/>
          </a:stretch>
        </p:blipFill>
        <p:spPr>
          <a:xfrm>
            <a:off x="4730056" y="5639968"/>
            <a:ext cx="1415305" cy="854522"/>
          </a:xfrm>
          <a:prstGeom prst="rect">
            <a:avLst/>
          </a:prstGeom>
        </p:spPr>
      </p:pic>
      <p:pic>
        <p:nvPicPr>
          <p:cNvPr id="7" name="Picture 6" descr="xmos_logo.png"/>
          <p:cNvPicPr>
            <a:picLocks noChangeAspect="1"/>
          </p:cNvPicPr>
          <p:nvPr/>
        </p:nvPicPr>
        <p:blipFill>
          <a:blip r:embed="rId5" cstate="print"/>
          <a:stretch>
            <a:fillRect/>
          </a:stretch>
        </p:blipFill>
        <p:spPr>
          <a:xfrm>
            <a:off x="6362439" y="5725079"/>
            <a:ext cx="2471351" cy="699670"/>
          </a:xfrm>
          <a:prstGeom prst="rect">
            <a:avLst/>
          </a:prstGeom>
        </p:spPr>
      </p:pic>
      <p:graphicFrame>
        <p:nvGraphicFramePr>
          <p:cNvPr id="8" name="Object 7"/>
          <p:cNvGraphicFramePr>
            <a:graphicFrameLocks noChangeAspect="1"/>
          </p:cNvGraphicFramePr>
          <p:nvPr/>
        </p:nvGraphicFramePr>
        <p:xfrm>
          <a:off x="2094709" y="5708401"/>
          <a:ext cx="2247900" cy="657225"/>
        </p:xfrm>
        <a:graphic>
          <a:graphicData uri="http://schemas.openxmlformats.org/presentationml/2006/ole">
            <mc:AlternateContent xmlns:mc="http://schemas.openxmlformats.org/markup-compatibility/2006">
              <mc:Choice xmlns:v="urn:schemas-microsoft-com:vml" Requires="v">
                <p:oleObj spid="_x0000_s95890" name="Acrobat Document" r:id="rId6" imgW="2247619" imgH="657317" progId="AcroExch.Document.11">
                  <p:embed/>
                </p:oleObj>
              </mc:Choice>
              <mc:Fallback>
                <p:oleObj name="Acrobat Document" r:id="rId6" imgW="2247619" imgH="657317" progId="AcroExch.Document.11">
                  <p:embed/>
                  <p:pic>
                    <p:nvPicPr>
                      <p:cNvPr id="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4709" y="5708401"/>
                        <a:ext cx="2247900"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357054" y="5167017"/>
          <a:ext cx="1498129" cy="1509508"/>
        </p:xfrm>
        <a:graphic>
          <a:graphicData uri="http://schemas.openxmlformats.org/presentationml/2006/ole">
            <mc:AlternateContent xmlns:mc="http://schemas.openxmlformats.org/markup-compatibility/2006">
              <mc:Choice xmlns:v="urn:schemas-microsoft-com:vml" Requires="v">
                <p:oleObj spid="_x0000_s95891" name="Acrobat Document" r:id="rId8" imgW="3761905" imgH="3790476" progId="AcroExch.Document.11">
                  <p:embed/>
                </p:oleObj>
              </mc:Choice>
              <mc:Fallback>
                <p:oleObj name="Acrobat Document" r:id="rId8" imgW="3761905" imgH="3790476" progId="AcroExch.Document.11">
                  <p:embed/>
                  <p:pic>
                    <p:nvPicPr>
                      <p:cNvPr id="0"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054" y="5167017"/>
                        <a:ext cx="1498129" cy="1509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2" descr="http://www.cs.bris.ac.uk/Research/entra/images/tmp7AFC.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25226" y="347227"/>
            <a:ext cx="786050" cy="76777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50</a:t>
            </a:fld>
            <a:endParaRPr lang="en-US" sz="1100" dirty="0">
              <a:cs typeface="DejaVu Sans" pitchFamily="34" charset="0"/>
            </a:endParaRPr>
          </a:p>
        </p:txBody>
      </p:sp>
      <p:pic>
        <p:nvPicPr>
          <p:cNvPr id="11" name="Picture 4" descr="http://europa.eu/about-eu/basic-information/symbols/images/flag_yellow_low.jpg"/>
          <p:cNvPicPr>
            <a:picLocks noChangeAspect="1" noChangeArrowheads="1"/>
          </p:cNvPicPr>
          <p:nvPr/>
        </p:nvPicPr>
        <p:blipFill>
          <a:blip r:embed="rId11" cstate="print"/>
          <a:srcRect/>
          <a:stretch>
            <a:fillRect/>
          </a:stretch>
        </p:blipFill>
        <p:spPr bwMode="auto">
          <a:xfrm>
            <a:off x="301745" y="357239"/>
            <a:ext cx="948770" cy="644650"/>
          </a:xfrm>
          <a:prstGeom prst="rect">
            <a:avLst/>
          </a:prstGeom>
          <a:noFill/>
        </p:spPr>
      </p:pic>
      <p:sp>
        <p:nvSpPr>
          <p:cNvPr id="13" name="Text Placeholder 3"/>
          <p:cNvSpPr>
            <a:spLocks noGrp="1"/>
          </p:cNvSpPr>
          <p:nvPr>
            <p:ph idx="1"/>
          </p:nvPr>
        </p:nvSpPr>
        <p:spPr>
          <a:xfrm>
            <a:off x="468313" y="1557338"/>
            <a:ext cx="8229600" cy="4525962"/>
          </a:xfrm>
        </p:spPr>
        <p:txBody>
          <a:bodyPr wrap="square" anchor="t" anchorCtr="0"/>
          <a:lstStyle/>
          <a:p>
            <a:endParaRPr lang="en-GB" sz="1600" dirty="0" smtClean="0"/>
          </a:p>
          <a:p>
            <a:r>
              <a:rPr lang="en-GB" dirty="0" smtClean="0"/>
              <a:t>Whole Systems </a:t>
            </a:r>
            <a:r>
              <a:rPr lang="en-GB" dirty="0" err="1" smtClean="0"/>
              <a:t>ENergy</a:t>
            </a:r>
            <a:r>
              <a:rPr lang="en-GB" dirty="0" smtClean="0"/>
              <a:t> </a:t>
            </a:r>
            <a:r>
              <a:rPr lang="en-GB" dirty="0" err="1" smtClean="0"/>
              <a:t>TRAnsparency</a:t>
            </a:r>
            <a:endParaRPr lang="en-GB" dirty="0"/>
          </a:p>
          <a:p>
            <a:pPr marL="0" indent="0">
              <a:buNone/>
            </a:pPr>
            <a:r>
              <a:rPr lang="en-GB" sz="2400" dirty="0" smtClean="0"/>
              <a:t>	</a:t>
            </a:r>
          </a:p>
          <a:p>
            <a:pPr marL="0" indent="0">
              <a:buNone/>
            </a:pPr>
            <a:r>
              <a:rPr lang="en-GB" sz="2400" dirty="0" smtClean="0"/>
              <a:t>      EC FP7 FET MINECC:</a:t>
            </a:r>
          </a:p>
          <a:p>
            <a:pPr lvl="1">
              <a:spcBef>
                <a:spcPts val="1200"/>
              </a:spcBef>
              <a:buNone/>
            </a:pPr>
            <a:r>
              <a:rPr lang="en-GB" sz="2400" i="1" dirty="0" smtClean="0"/>
              <a:t>“</a:t>
            </a:r>
            <a:r>
              <a:rPr lang="en-GB" sz="2400" b="1" i="1" dirty="0" smtClean="0"/>
              <a:t>Software models and programming methodologies supporting the strive for the energetic limit </a:t>
            </a:r>
          </a:p>
          <a:p>
            <a:pPr lvl="1">
              <a:spcBef>
                <a:spcPts val="0"/>
              </a:spcBef>
              <a:buNone/>
            </a:pPr>
            <a:r>
              <a:rPr lang="en-GB" sz="2400" i="1" dirty="0" smtClean="0"/>
              <a:t>(e.g. energy cost awareness or exploiting the trade-off between energy and performance/precision).”</a:t>
            </a:r>
            <a:endParaRPr lang="en-GB"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5" name="Title 4"/>
          <p:cNvSpPr>
            <a:spLocks noGrp="1"/>
          </p:cNvSpPr>
          <p:nvPr>
            <p:ph type="title"/>
          </p:nvPr>
        </p:nvSpPr>
        <p:spPr/>
        <p:txBody>
          <a:bodyPr/>
          <a:lstStyle/>
          <a:p>
            <a:r>
              <a:rPr lang="en-GB" dirty="0" smtClean="0">
                <a:cs typeface="DejaVu Sans" pitchFamily="34" charset="0"/>
              </a:rPr>
              <a:t>SRA</a:t>
            </a:r>
            <a:r>
              <a:rPr lang="en-GB" dirty="0">
                <a:cs typeface="DejaVu Sans" pitchFamily="34" charset="0"/>
              </a:rPr>
              <a:t> </a:t>
            </a:r>
            <a:r>
              <a:rPr lang="en-GB" dirty="0" smtClean="0">
                <a:cs typeface="DejaVu Sans" pitchFamily="34" charset="0"/>
              </a:rPr>
              <a:t>for Energy Consumption</a:t>
            </a:r>
            <a:endParaRPr lang="en-GB" dirty="0"/>
          </a:p>
        </p:txBody>
      </p:sp>
      <p:sp>
        <p:nvSpPr>
          <p:cNvPr id="6" name="Content Placeholder 5"/>
          <p:cNvSpPr>
            <a:spLocks noGrp="1"/>
          </p:cNvSpPr>
          <p:nvPr>
            <p:ph idx="1"/>
          </p:nvPr>
        </p:nvSpPr>
        <p:spPr>
          <a:xfrm>
            <a:off x="401638" y="1757363"/>
            <a:ext cx="8229600" cy="4862524"/>
          </a:xfrm>
        </p:spPr>
        <p:txBody>
          <a:bodyPr>
            <a:normAutofit fontScale="92500" lnSpcReduction="20000"/>
          </a:bodyPr>
          <a:lstStyle/>
          <a:p>
            <a:pPr marL="285750" indent="-285750" fontAlgn="auto">
              <a:spcBef>
                <a:spcPts val="1200"/>
              </a:spcBef>
              <a:spcAft>
                <a:spcPts val="0"/>
              </a:spcAft>
              <a:buClr>
                <a:srgbClr val="A50021"/>
              </a:buClr>
              <a:defRPr/>
            </a:pPr>
            <a:r>
              <a:rPr lang="en-GB" dirty="0" smtClean="0"/>
              <a:t>Adaptation of traditional </a:t>
            </a:r>
            <a:r>
              <a:rPr lang="en-GB" dirty="0" smtClean="0">
                <a:solidFill>
                  <a:srgbClr val="A50021"/>
                </a:solidFill>
              </a:rPr>
              <a:t>resource usage analysis techniques </a:t>
            </a:r>
            <a:r>
              <a:rPr lang="en-GB" dirty="0" smtClean="0"/>
              <a:t>to </a:t>
            </a:r>
            <a:r>
              <a:rPr lang="en-GB" i="1" dirty="0" smtClean="0"/>
              <a:t>energy consumption</a:t>
            </a:r>
            <a:r>
              <a:rPr lang="en-GB" dirty="0" smtClean="0"/>
              <a:t>.</a:t>
            </a:r>
          </a:p>
          <a:p>
            <a:pPr marL="285750" indent="-285750" fontAlgn="auto">
              <a:spcBef>
                <a:spcPts val="1200"/>
              </a:spcBef>
              <a:spcAft>
                <a:spcPts val="0"/>
              </a:spcAft>
              <a:buClr>
                <a:srgbClr val="A50021"/>
              </a:buClr>
              <a:defRPr/>
            </a:pPr>
            <a:r>
              <a:rPr lang="en-GB" dirty="0" smtClean="0"/>
              <a:t>Techniques automatically infer upper and lower bounds on energy usage of a program.</a:t>
            </a:r>
          </a:p>
          <a:p>
            <a:pPr marL="285750" indent="-285750" fontAlgn="auto">
              <a:spcBef>
                <a:spcPts val="1200"/>
              </a:spcBef>
              <a:spcAft>
                <a:spcPts val="0"/>
              </a:spcAft>
              <a:buClr>
                <a:srgbClr val="A50021"/>
              </a:buClr>
              <a:defRPr/>
            </a:pPr>
            <a:r>
              <a:rPr lang="en-GB" dirty="0" smtClean="0"/>
              <a:t>Bounds expressed using </a:t>
            </a:r>
            <a:r>
              <a:rPr lang="en-GB" dirty="0" smtClean="0">
                <a:solidFill>
                  <a:srgbClr val="A50021"/>
                </a:solidFill>
              </a:rPr>
              <a:t>monotonic arithmetic functions per procedure</a:t>
            </a:r>
            <a:r>
              <a:rPr lang="en-GB" dirty="0" smtClean="0">
                <a:solidFill>
                  <a:schemeClr val="accent3">
                    <a:lumMod val="75000"/>
                  </a:schemeClr>
                </a:solidFill>
              </a:rPr>
              <a:t> </a:t>
            </a:r>
            <a:r>
              <a:rPr lang="en-GB" dirty="0" smtClean="0"/>
              <a:t>parameterized by program’s input size.</a:t>
            </a:r>
          </a:p>
          <a:p>
            <a:pPr marL="285750" indent="-285750" fontAlgn="auto">
              <a:spcBef>
                <a:spcPts val="1200"/>
              </a:spcBef>
              <a:spcAft>
                <a:spcPts val="0"/>
              </a:spcAft>
              <a:buClr>
                <a:srgbClr val="A50021"/>
              </a:buClr>
              <a:defRPr/>
            </a:pPr>
            <a:r>
              <a:rPr lang="en-GB" dirty="0" smtClean="0">
                <a:solidFill>
                  <a:srgbClr val="A50021"/>
                </a:solidFill>
              </a:rPr>
              <a:t>Verification</a:t>
            </a:r>
            <a:r>
              <a:rPr lang="en-GB" dirty="0" smtClean="0"/>
              <a:t> can be done statically by checking that the upper and lower bounds on energy usage and any other resource defined in the specifications hold.</a:t>
            </a:r>
            <a:endParaRPr lang="en-GB" dirty="0"/>
          </a:p>
        </p:txBody>
      </p:sp>
    </p:spTree>
    <p:extLst>
      <p:ext uri="{BB962C8B-B14F-4D97-AF65-F5344CB8AC3E}">
        <p14:creationId xmlns:p14="http://schemas.microsoft.com/office/powerpoint/2010/main" val="446162088"/>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Specified Resource Usage</a:t>
            </a:r>
          </a:p>
        </p:txBody>
      </p:sp>
      <p:graphicFrame>
        <p:nvGraphicFramePr>
          <p:cNvPr id="2050" name="Object 3"/>
          <p:cNvGraphicFramePr>
            <a:graphicFrameLocks noChangeAspect="1"/>
          </p:cNvGraphicFramePr>
          <p:nvPr/>
        </p:nvGraphicFramePr>
        <p:xfrm>
          <a:off x="342900" y="1781175"/>
          <a:ext cx="8456613" cy="4676775"/>
        </p:xfrm>
        <a:graphic>
          <a:graphicData uri="http://schemas.openxmlformats.org/presentationml/2006/ole">
            <mc:AlternateContent xmlns:mc="http://schemas.openxmlformats.org/markup-compatibility/2006">
              <mc:Choice xmlns:v="urn:schemas-microsoft-com:vml" Requires="v">
                <p:oleObj spid="_x0000_s232512"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781175"/>
                        <a:ext cx="8456613" cy="467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2053"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B210D0B0-3524-40B2-9A39-34D15F106D12}" type="slidenum">
              <a:rPr lang="en-US" sz="1100">
                <a:cs typeface="DejaVu Sans" pitchFamily="34" charset="0"/>
              </a:rPr>
              <a:pPr/>
              <a:t>52</a:t>
            </a:fld>
            <a:endParaRPr lang="en-US" sz="1100">
              <a:cs typeface="DejaVu Sans" pitchFamily="34" charset="0"/>
            </a:endParaRPr>
          </a:p>
        </p:txBody>
      </p:sp>
    </p:spTree>
    <p:extLst>
      <p:ext uri="{BB962C8B-B14F-4D97-AF65-F5344CB8AC3E}">
        <p14:creationId xmlns:p14="http://schemas.microsoft.com/office/powerpoint/2010/main" val="31899419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Analysis Result</a:t>
            </a:r>
          </a:p>
        </p:txBody>
      </p:sp>
      <p:graphicFrame>
        <p:nvGraphicFramePr>
          <p:cNvPr id="3074" name="Rectangle 2"/>
          <p:cNvGraphicFramePr>
            <a:graphicFrameLocks/>
          </p:cNvGraphicFramePr>
          <p:nvPr/>
        </p:nvGraphicFramePr>
        <p:xfrm>
          <a:off x="1524000" y="2160588"/>
          <a:ext cx="6096000" cy="4064000"/>
        </p:xfrm>
        <a:graphic>
          <a:graphicData uri="http://schemas.openxmlformats.org/presentationml/2006/ole">
            <mc:AlternateContent xmlns:mc="http://schemas.openxmlformats.org/markup-compatibility/2006">
              <mc:Choice xmlns:v="urn:schemas-microsoft-com:vml" Requires="v">
                <p:oleObj spid="_x0000_s233593" name="Acrobat Document" r:id="rId3" imgW="0" imgH="0" progId="AcroExch.Document.7">
                  <p:embed/>
                </p:oleObj>
              </mc:Choice>
              <mc:Fallback>
                <p:oleObj name="Acrobat Document" r:id="rId3" imgW="0" imgH="0" progId="AcroExch.Document.7">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2160588"/>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 name="Object 4"/>
          <p:cNvGraphicFramePr>
            <a:graphicFrameLocks noChangeAspect="1"/>
          </p:cNvGraphicFramePr>
          <p:nvPr/>
        </p:nvGraphicFramePr>
        <p:xfrm>
          <a:off x="341313" y="1781175"/>
          <a:ext cx="8445500" cy="4672013"/>
        </p:xfrm>
        <a:graphic>
          <a:graphicData uri="http://schemas.openxmlformats.org/presentationml/2006/ole">
            <mc:AlternateContent xmlns:mc="http://schemas.openxmlformats.org/markup-compatibility/2006">
              <mc:Choice xmlns:v="urn:schemas-microsoft-com:vml" Requires="v">
                <p:oleObj spid="_x0000_s233594" name="Acrobat Document" r:id="rId4" imgW="25247619" imgH="13961905" progId="AcroExch.Document.7">
                  <p:embed/>
                </p:oleObj>
              </mc:Choice>
              <mc:Fallback>
                <p:oleObj name="Acrobat Document" r:id="rId4" imgW="25247619" imgH="13961905"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13" y="1781175"/>
                        <a:ext cx="8445500" cy="467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3078"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CA1ED0B9-6284-418A-BC90-9E69D464F5A0}" type="slidenum">
              <a:rPr lang="en-US" sz="1100">
                <a:cs typeface="DejaVu Sans" pitchFamily="34" charset="0"/>
              </a:rPr>
              <a:pPr/>
              <a:t>53</a:t>
            </a:fld>
            <a:endParaRPr lang="en-US" sz="1100">
              <a:cs typeface="DejaVu Sans" pitchFamily="34" charset="0"/>
            </a:endParaRPr>
          </a:p>
        </p:txBody>
      </p:sp>
    </p:spTree>
    <p:extLst>
      <p:ext uri="{BB962C8B-B14F-4D97-AF65-F5344CB8AC3E}">
        <p14:creationId xmlns:p14="http://schemas.microsoft.com/office/powerpoint/2010/main" val="158347377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Verification</a:t>
            </a:r>
          </a:p>
        </p:txBody>
      </p:sp>
      <p:graphicFrame>
        <p:nvGraphicFramePr>
          <p:cNvPr id="4098" name="Object 2"/>
          <p:cNvGraphicFramePr>
            <a:graphicFrameLocks noChangeAspect="1"/>
          </p:cNvGraphicFramePr>
          <p:nvPr/>
        </p:nvGraphicFramePr>
        <p:xfrm>
          <a:off x="341313" y="1781175"/>
          <a:ext cx="8359775" cy="4622800"/>
        </p:xfrm>
        <a:graphic>
          <a:graphicData uri="http://schemas.openxmlformats.org/presentationml/2006/ole">
            <mc:AlternateContent xmlns:mc="http://schemas.openxmlformats.org/markup-compatibility/2006">
              <mc:Choice xmlns:v="urn:schemas-microsoft-com:vml" Requires="v">
                <p:oleObj spid="_x0000_s234560"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781175"/>
                        <a:ext cx="8359775" cy="462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4101"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F23DCB1A-BC32-467F-BC69-3971DA32016E}" type="slidenum">
              <a:rPr lang="en-US" sz="1100">
                <a:cs typeface="DejaVu Sans" pitchFamily="34" charset="0"/>
              </a:rPr>
              <a:pPr/>
              <a:t>54</a:t>
            </a:fld>
            <a:endParaRPr lang="en-US" sz="1100">
              <a:cs typeface="DejaVu Sans" pitchFamily="34" charset="0"/>
            </a:endParaRPr>
          </a:p>
        </p:txBody>
      </p:sp>
    </p:spTree>
    <p:extLst>
      <p:ext uri="{BB962C8B-B14F-4D97-AF65-F5344CB8AC3E}">
        <p14:creationId xmlns:p14="http://schemas.microsoft.com/office/powerpoint/2010/main" val="278138230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8"/>
            <a:ext cx="8006711" cy="19083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kern="0" dirty="0" smtClean="0">
                <a:latin typeface="+mn-lt"/>
              </a:rPr>
              <a:t>	the </a:t>
            </a:r>
            <a:r>
              <a:rPr lang="en-GB" sz="2400" b="1" kern="0" dirty="0" smtClean="0">
                <a:solidFill>
                  <a:srgbClr val="A50021"/>
                </a:solidFill>
                <a:latin typeface="+mn-lt"/>
              </a:rPr>
              <a:t>actual energy required to execute the corresponding lower-level (machine) instructions.</a:t>
            </a:r>
          </a:p>
          <a:p>
            <a:pPr fontAlgn="auto">
              <a:spcAft>
                <a:spcPts val="0"/>
              </a:spcAft>
              <a:buNone/>
              <a:defRPr/>
            </a:pPr>
            <a:endParaRPr lang="en-GB" sz="2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Tree>
    <p:extLst>
      <p:ext uri="{BB962C8B-B14F-4D97-AF65-F5344CB8AC3E}">
        <p14:creationId xmlns:p14="http://schemas.microsoft.com/office/powerpoint/2010/main" val="9496158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uiExpand="1" build="allAtOnce"/>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229600" cy="1488847"/>
          </a:xfrm>
        </p:spPr>
        <p:txBody>
          <a:bodyPr/>
          <a:lstStyle/>
          <a:p>
            <a:pPr marL="0" indent="0" algn="l"/>
            <a:r>
              <a:rPr lang="it-IT" b="1" dirty="0" smtClean="0"/>
              <a:t>Energy </a:t>
            </a:r>
            <a:r>
              <a:rPr lang="it-IT" b="1" dirty="0" err="1" smtClean="0"/>
              <a:t>Modelling</a:t>
            </a:r>
            <a:r>
              <a:rPr lang="it-IT" b="1" dirty="0" smtClean="0"/>
              <a:t/>
            </a:r>
            <a:br>
              <a:rPr lang="it-IT" b="1" dirty="0" smtClean="0"/>
            </a:br>
            <a:r>
              <a:rPr lang="it-IT" dirty="0" err="1" smtClean="0"/>
              <a:t>captures</a:t>
            </a:r>
            <a:r>
              <a:rPr lang="it-IT" dirty="0" smtClean="0"/>
              <a:t> </a:t>
            </a:r>
            <a:r>
              <a:rPr lang="it-IT" dirty="0" err="1" smtClean="0"/>
              <a:t>energy</a:t>
            </a:r>
            <a:r>
              <a:rPr lang="it-IT" dirty="0" smtClean="0"/>
              <a:t> </a:t>
            </a:r>
            <a:r>
              <a:rPr lang="it-IT" dirty="0" err="1" smtClean="0"/>
              <a:t>consumption</a:t>
            </a:r>
            <a:endParaRPr lang="it-IT" dirty="0"/>
          </a:p>
        </p:txBody>
      </p:sp>
      <p:pic>
        <p:nvPicPr>
          <p:cNvPr id="5" name="Picture 4" descr="energy-fingerprints-ocean.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568" y="4348988"/>
            <a:ext cx="5619141" cy="2103340"/>
          </a:xfrm>
          <a:prstGeom prst="rect">
            <a:avLst/>
          </a:prstGeom>
        </p:spPr>
      </p:pic>
    </p:spTree>
    <p:extLst>
      <p:ext uri="{BB962C8B-B14F-4D97-AF65-F5344CB8AC3E}">
        <p14:creationId xmlns:p14="http://schemas.microsoft.com/office/powerpoint/2010/main" val="220192055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16" name="Rounded Rectangle 15"/>
          <p:cNvSpPr>
            <a:spLocks noChangeArrowheads="1"/>
          </p:cNvSpPr>
          <p:nvPr/>
        </p:nvSpPr>
        <p:spPr bwMode="auto">
          <a:xfrm>
            <a:off x="7019925" y="2303463"/>
            <a:ext cx="1836738" cy="3887787"/>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1041400" y="259402"/>
            <a:ext cx="7061200"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Energy Modelling</a:t>
            </a:r>
          </a:p>
        </p:txBody>
      </p:sp>
      <p:sp>
        <p:nvSpPr>
          <p:cNvPr id="6" name="Content Placeholder 2"/>
          <p:cNvSpPr txBox="1">
            <a:spLocks/>
          </p:cNvSpPr>
          <p:nvPr/>
        </p:nvSpPr>
        <p:spPr bwMode="auto">
          <a:xfrm>
            <a:off x="6907213" y="3352800"/>
            <a:ext cx="2020887" cy="2895600"/>
          </a:xfrm>
          <a:prstGeom prst="rect">
            <a:avLst/>
          </a:prstGeom>
          <a:noFill/>
          <a:ln w="9525">
            <a:noFill/>
            <a:miter lim="800000"/>
            <a:headEnd/>
            <a:tailEnd/>
          </a:ln>
        </p:spPr>
        <p:txBody>
          <a:bodyPr/>
          <a:lstStyle/>
          <a:p>
            <a:pPr marL="342900" indent="-342900" eaLnBrk="0" fontAlgn="auto" hangingPunct="0">
              <a:spcBef>
                <a:spcPts val="1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O</a:t>
            </a:r>
            <a:r>
              <a:rPr lang="en-GB" sz="2400" kern="0" dirty="0" err="1">
                <a:solidFill>
                  <a:srgbClr val="000000"/>
                </a:solidFill>
                <a:latin typeface="+mn-lt"/>
                <a:cs typeface="+mn-cs"/>
              </a:rPr>
              <a:t>ther</a:t>
            </a:r>
            <a:r>
              <a:rPr lang="en-GB" sz="2400" kern="0" dirty="0">
                <a:solidFill>
                  <a:srgbClr val="000000"/>
                </a:solidFill>
                <a:latin typeface="+mn-lt"/>
                <a:cs typeface="+mn-cs"/>
              </a:rPr>
              <a:t> Instruction Effects (stalls, cache misses, etc)</a:t>
            </a:r>
            <a:endParaRPr lang="en-GB" sz="2400" kern="0" dirty="0">
              <a:latin typeface="+mn-lt"/>
              <a:cs typeface="+mn-cs"/>
            </a:endParaRP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57</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4"/>
                                        </p:tgtEl>
                                        <p:attrNameLst>
                                          <p:attrName>style.visibility</p:attrName>
                                        </p:attrNameLst>
                                      </p:cBhvr>
                                      <p:to>
                                        <p:strVal val="hidden"/>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par>
                          <p:cTn id="29" fill="hold" nodeType="afterGroup">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0" grpId="1" animBg="1"/>
      <p:bldP spid="19" grpId="0" animBg="1"/>
      <p:bldP spid="19" grpId="1" animBg="1"/>
      <p:bldP spid="14" grpId="0" animBg="1"/>
      <p:bldP spid="14" grpId="1" animBg="1"/>
      <p:bldP spid="15" grpId="0" animBg="1"/>
      <p:bldP spid="15"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rrison_formula.png"/>
          <p:cNvPicPr>
            <a:picLocks noChangeAspect="1"/>
          </p:cNvPicPr>
          <p:nvPr/>
        </p:nvPicPr>
        <p:blipFill>
          <a:blip r:embed="rId3" cstate="print"/>
          <a:stretch>
            <a:fillRect/>
          </a:stretch>
        </p:blipFill>
        <p:spPr>
          <a:xfrm>
            <a:off x="427038" y="2465388"/>
            <a:ext cx="8597900" cy="1069975"/>
          </a:xfrm>
          <a:prstGeom prst="rect">
            <a:avLst/>
          </a:prstGeom>
          <a:effectLst>
            <a:outerShdw sx="1000" sy="1000" algn="ctr" rotWithShape="0">
              <a:srgbClr val="000000"/>
            </a:outerShdw>
          </a:effectLst>
        </p:spPr>
      </p:pic>
      <p:sp>
        <p:nvSpPr>
          <p:cNvPr id="18" name="Rounded Rectangle 17"/>
          <p:cNvSpPr>
            <a:spLocks noChangeArrowheads="1"/>
          </p:cNvSpPr>
          <p:nvPr/>
        </p:nvSpPr>
        <p:spPr bwMode="auto">
          <a:xfrm>
            <a:off x="1331913" y="2232025"/>
            <a:ext cx="2074862"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14" name="Rounded Rectangle 13"/>
          <p:cNvSpPr>
            <a:spLocks noChangeArrowheads="1"/>
          </p:cNvSpPr>
          <p:nvPr/>
        </p:nvSpPr>
        <p:spPr bwMode="auto">
          <a:xfrm>
            <a:off x="3668713" y="2232025"/>
            <a:ext cx="5380037"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3" name="Title 1"/>
          <p:cNvSpPr txBox="1">
            <a:spLocks/>
          </p:cNvSpPr>
          <p:nvPr/>
        </p:nvSpPr>
        <p:spPr bwMode="auto">
          <a:xfrm>
            <a:off x="419100" y="273050"/>
            <a:ext cx="8277225" cy="1050925"/>
          </a:xfrm>
          <a:prstGeom prst="rect">
            <a:avLst/>
          </a:prstGeom>
          <a:noFill/>
          <a:ln w="9525">
            <a:noFill/>
            <a:miter lim="800000"/>
            <a:headEnd/>
            <a:tailEnd/>
          </a:ln>
        </p:spPr>
        <p:txBody>
          <a:bodyPr anchor="ctr"/>
          <a:lstStyle/>
          <a:p>
            <a:pPr algn="ctr">
              <a:lnSpc>
                <a:spcPct val="90000"/>
              </a:lnSpc>
            </a:pPr>
            <a:r>
              <a:rPr lang="en-GB" sz="4800" dirty="0" err="1">
                <a:solidFill>
                  <a:srgbClr val="A50021"/>
                </a:solidFill>
                <a:latin typeface="+mj-lt"/>
                <a:cs typeface="DejaVu Sans" pitchFamily="34" charset="0"/>
              </a:rPr>
              <a:t>XCore</a:t>
            </a:r>
            <a:r>
              <a:rPr lang="en-GB" sz="4800" dirty="0">
                <a:solidFill>
                  <a:srgbClr val="A50021"/>
                </a:solidFill>
                <a:latin typeface="+mj-lt"/>
                <a:cs typeface="DejaVu Sans" pitchFamily="34" charset="0"/>
              </a:rPr>
              <a:t> Energy Modelling</a:t>
            </a:r>
          </a:p>
        </p:txBody>
      </p:sp>
      <p:sp>
        <p:nvSpPr>
          <p:cNvPr id="6" name="Rounded Rectangle 5"/>
          <p:cNvSpPr>
            <a:spLocks noChangeArrowheads="1"/>
          </p:cNvSpPr>
          <p:nvPr/>
        </p:nvSpPr>
        <p:spPr bwMode="auto">
          <a:xfrm>
            <a:off x="360363" y="1549400"/>
            <a:ext cx="79517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6" name="Content Placeholder 2"/>
          <p:cNvSpPr txBox="1">
            <a:spLocks/>
          </p:cNvSpPr>
          <p:nvPr/>
        </p:nvSpPr>
        <p:spPr bwMode="auto">
          <a:xfrm>
            <a:off x="3835400" y="3784600"/>
            <a:ext cx="4357688" cy="1227138"/>
          </a:xfrm>
          <a:prstGeom prst="rect">
            <a:avLst/>
          </a:prstGeom>
          <a:noFill/>
          <a:ln w="9525">
            <a:noFill/>
            <a:miter lim="800000"/>
            <a:headEnd/>
            <a:tailEnd/>
          </a:ln>
        </p:spPr>
        <p:txBody>
          <a:bodyPr/>
          <a:lstStyle/>
          <a:p>
            <a:r>
              <a:rPr lang="en-GB" sz="2400" dirty="0">
                <a:latin typeface="+mn-lt"/>
                <a:cs typeface="DejaVu Sans" pitchFamily="34" charset="0"/>
              </a:rPr>
              <a:t>Concurrency cost, instruction cost, generalised overhead, </a:t>
            </a:r>
            <a:r>
              <a:rPr lang="en-GB" sz="2400" dirty="0" smtClean="0">
                <a:latin typeface="+mn-lt"/>
                <a:cs typeface="DejaVu Sans" pitchFamily="34" charset="0"/>
              </a:rPr>
              <a:t>base </a:t>
            </a:r>
            <a:r>
              <a:rPr lang="en-GB" sz="2400" dirty="0">
                <a:latin typeface="+mn-lt"/>
                <a:cs typeface="DejaVu Sans" pitchFamily="34" charset="0"/>
              </a:rPr>
              <a:t>power and duration</a:t>
            </a:r>
            <a:endParaRPr lang="en-GB" sz="2400" i="1" dirty="0">
              <a:latin typeface="+mn-lt"/>
              <a:cs typeface="DejaVu Sans" pitchFamily="34" charset="0"/>
            </a:endParaRPr>
          </a:p>
        </p:txBody>
      </p:sp>
      <p:sp>
        <p:nvSpPr>
          <p:cNvPr id="12" name="Content Placeholder 2"/>
          <p:cNvSpPr txBox="1">
            <a:spLocks/>
          </p:cNvSpPr>
          <p:nvPr/>
        </p:nvSpPr>
        <p:spPr bwMode="auto">
          <a:xfrm>
            <a:off x="427038" y="1549400"/>
            <a:ext cx="8269287"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mn-lt"/>
                <a:cs typeface="+mn-cs"/>
              </a:rPr>
              <a:t> of a </a:t>
            </a:r>
            <a:r>
              <a:rPr lang="en-GB" sz="2800" kern="0" dirty="0">
                <a:solidFill>
                  <a:srgbClr val="A50021"/>
                </a:solidFill>
                <a:latin typeface="+mn-lt"/>
                <a:cs typeface="+mn-cs"/>
              </a:rPr>
              <a:t>multi-threaded</a:t>
            </a:r>
            <a:r>
              <a:rPr lang="en-GB" sz="2800" kern="0" dirty="0">
                <a:solidFill>
                  <a:srgbClr val="000000"/>
                </a:solidFill>
                <a:latin typeface="+mn-lt"/>
                <a:cs typeface="+mn-cs"/>
              </a:rPr>
              <a:t>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 </a:t>
            </a:r>
          </a:p>
        </p:txBody>
      </p:sp>
      <p:sp>
        <p:nvSpPr>
          <p:cNvPr id="15" name="Rounded Rectangle 14"/>
          <p:cNvSpPr>
            <a:spLocks noChangeArrowheads="1"/>
          </p:cNvSpPr>
          <p:nvPr/>
        </p:nvSpPr>
        <p:spPr bwMode="auto">
          <a:xfrm>
            <a:off x="360363" y="2482850"/>
            <a:ext cx="581025"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Text Placeholder 3"/>
          <p:cNvSpPr txBox="1">
            <a:spLocks/>
          </p:cNvSpPr>
          <p:nvPr/>
        </p:nvSpPr>
        <p:spPr>
          <a:xfrm>
            <a:off x="312738" y="5332413"/>
            <a:ext cx="8047037" cy="665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fontAlgn="auto">
              <a:spcAft>
                <a:spcPts val="0"/>
              </a:spcAft>
              <a:buClr>
                <a:srgbClr val="A50021"/>
              </a:buClr>
              <a:buFont typeface="Wingdings" pitchFamily="2" charset="2"/>
              <a:buChar char="§"/>
              <a:defRPr/>
            </a:pPr>
            <a:r>
              <a:rPr lang="en-GB" sz="2000" dirty="0" smtClean="0">
                <a:latin typeface="+mn-lt"/>
              </a:rPr>
              <a:t>Use of execution statistics rather than execution trace.</a:t>
            </a:r>
          </a:p>
          <a:p>
            <a:pPr marL="342900" indent="-342900" fontAlgn="auto">
              <a:spcAft>
                <a:spcPts val="0"/>
              </a:spcAft>
              <a:buClr>
                <a:srgbClr val="A50021"/>
              </a:buClr>
              <a:buFont typeface="Wingdings" pitchFamily="2" charset="2"/>
              <a:buChar char="§"/>
              <a:defRPr/>
            </a:pPr>
            <a:r>
              <a:rPr lang="en-GB" sz="2000" dirty="0" smtClean="0">
                <a:latin typeface="+mn-lt"/>
              </a:rPr>
              <a:t>Fast running model with an average error margin of less than 7%</a:t>
            </a:r>
          </a:p>
        </p:txBody>
      </p:sp>
      <p:sp>
        <p:nvSpPr>
          <p:cNvPr id="73740" name="Content Placeholder 2"/>
          <p:cNvSpPr txBox="1">
            <a:spLocks/>
          </p:cNvSpPr>
          <p:nvPr/>
        </p:nvSpPr>
        <p:spPr bwMode="auto">
          <a:xfrm>
            <a:off x="1333500" y="3784600"/>
            <a:ext cx="1941513" cy="1439863"/>
          </a:xfrm>
          <a:prstGeom prst="rect">
            <a:avLst/>
          </a:prstGeom>
          <a:solidFill>
            <a:schemeClr val="bg1">
              <a:alpha val="0"/>
            </a:schemeClr>
          </a:solidFill>
          <a:ln w="9525">
            <a:noFill/>
            <a:miter lim="800000"/>
            <a:headEnd/>
            <a:tailEnd/>
          </a:ln>
        </p:spPr>
        <p:txBody>
          <a:bodyPr lIns="0" tIns="0" rIns="0" bIns="0"/>
          <a:lstStyle/>
          <a:p>
            <a:pPr marL="228600" indent="-228600">
              <a:lnSpc>
                <a:spcPct val="90000"/>
              </a:lnSpc>
              <a:spcBef>
                <a:spcPts val="1000"/>
              </a:spcBef>
              <a:buClr>
                <a:srgbClr val="C00000"/>
              </a:buClr>
              <a:buFont typeface="Wingdings" pitchFamily="2" charset="2"/>
              <a:buNone/>
            </a:pPr>
            <a:r>
              <a:rPr lang="en-GB" sz="2400" dirty="0">
                <a:solidFill>
                  <a:srgbClr val="000000"/>
                </a:solidFill>
                <a:cs typeface="DejaVu Sans" pitchFamily="34" charset="0"/>
              </a:rPr>
              <a:t>	</a:t>
            </a:r>
            <a:r>
              <a:rPr lang="en-GB" sz="2400" dirty="0">
                <a:solidFill>
                  <a:srgbClr val="000000"/>
                </a:solidFill>
                <a:latin typeface="+mn-lt"/>
                <a:cs typeface="DejaVu Sans" pitchFamily="34" charset="0"/>
              </a:rPr>
              <a:t>Idle base power and duration</a:t>
            </a:r>
            <a:endParaRPr lang="en-GB" sz="2400" i="1" dirty="0">
              <a:solidFill>
                <a:srgbClr val="000000"/>
              </a:solidFill>
              <a:latin typeface="+mn-lt"/>
              <a:cs typeface="Times New Roman" pitchFamily="18" charset="0"/>
            </a:endParaRPr>
          </a:p>
        </p:txBody>
      </p:sp>
      <p:sp>
        <p:nvSpPr>
          <p:cNvPr id="7374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8908643D-2EEB-4D4A-9AEF-3D30651EDA2C}" type="slidenum">
              <a:rPr lang="en-US" sz="1100" smtClean="0"/>
              <a:pPr fontAlgn="base">
                <a:spcBef>
                  <a:spcPct val="0"/>
                </a:spcBef>
                <a:spcAft>
                  <a:spcPct val="0"/>
                </a:spcAft>
              </a:pPr>
              <a:t>58</a:t>
            </a:fld>
            <a:endParaRPr lang="en-US" sz="1100" smtClean="0"/>
          </a:p>
        </p:txBody>
      </p:sp>
      <p:sp>
        <p:nvSpPr>
          <p:cNvPr id="17" name="Rectangle 1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016336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4" grpId="0" animBg="1"/>
      <p:bldP spid="6" grpId="0" animBg="1"/>
      <p:bldP spid="6" grpId="1" animBg="1"/>
      <p:bldP spid="15" grpId="0" animBg="1"/>
      <p:bldP spid="1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st_rig.png"/>
          <p:cNvPicPr>
            <a:picLocks noGrp="1" noChangeAspect="1"/>
          </p:cNvPicPr>
          <p:nvPr>
            <p:ph sz="half" idx="2"/>
          </p:nvPr>
        </p:nvPicPr>
        <p:blipFill>
          <a:blip r:embed="rId3" cstate="print">
            <a:alphaModFix/>
          </a:blip>
          <a:srcRect b="56105"/>
          <a:stretch>
            <a:fillRect/>
          </a:stretch>
        </p:blipFill>
        <p:spPr>
          <a:xfrm>
            <a:off x="1524000" y="1329391"/>
            <a:ext cx="6070922" cy="1885364"/>
          </a:xfrm>
        </p:spPr>
      </p:pic>
      <p:sp>
        <p:nvSpPr>
          <p:cNvPr id="5" name="Title 4"/>
          <p:cNvSpPr>
            <a:spLocks noGrp="1"/>
          </p:cNvSpPr>
          <p:nvPr>
            <p:ph type="title"/>
          </p:nvPr>
        </p:nvSpPr>
        <p:spPr/>
        <p:txBody>
          <a:bodyPr/>
          <a:lstStyle/>
          <a:p>
            <a:r>
              <a:rPr lang="en-GB" dirty="0" smtClean="0">
                <a:cs typeface="DejaVu Sans" pitchFamily="34" charset="0"/>
              </a:rPr>
              <a:t>The set up...</a:t>
            </a:r>
            <a:endParaRPr lang="en-GB" dirty="0"/>
          </a:p>
        </p:txBody>
      </p:sp>
      <p:pic>
        <p:nvPicPr>
          <p:cNvPr id="74754" name="Picture 2"/>
          <p:cNvPicPr>
            <a:picLocks noGrp="1" noChangeAspect="1" noChangeArrowheads="1"/>
          </p:cNvPicPr>
          <p:nvPr>
            <p:ph sz="half" idx="1"/>
          </p:nvPr>
        </p:nvPicPr>
        <p:blipFill>
          <a:blip r:embed="rId4" cstate="print"/>
          <a:stretch>
            <a:fillRect/>
          </a:stretch>
        </p:blipFill>
        <p:spPr bwMode="auto">
          <a:xfrm>
            <a:off x="2328333" y="3266374"/>
            <a:ext cx="4485832" cy="2464741"/>
          </a:xfrm>
        </p:spPr>
      </p:pic>
      <p:sp>
        <p:nvSpPr>
          <p:cNvPr id="7" name="Rectangle 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2019913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lvl="1"/>
            <a:r>
              <a:rPr lang="en-GB" sz="2400" b="1" dirty="0" smtClean="0">
                <a:solidFill>
                  <a:srgbClr val="A50021"/>
                </a:solidFill>
              </a:rPr>
              <a:t>Energy Transparency</a:t>
            </a:r>
          </a:p>
          <a:p>
            <a:r>
              <a:rPr lang="en-GB" sz="2800" dirty="0" smtClean="0"/>
              <a:t>Measuring </a:t>
            </a:r>
            <a:r>
              <a:rPr lang="en-GB" sz="2800" dirty="0"/>
              <a:t>the energy </a:t>
            </a:r>
            <a:r>
              <a:rPr lang="en-GB" sz="2800" dirty="0" smtClean="0"/>
              <a:t>consumption of software</a:t>
            </a:r>
          </a:p>
          <a:p>
            <a:pPr lvl="1"/>
            <a:r>
              <a:rPr lang="en-GB" sz="2400" dirty="0" smtClean="0"/>
              <a:t>Demonstration with hands-on session by Steve </a:t>
            </a:r>
            <a:r>
              <a:rPr lang="en-GB" sz="2400" dirty="0" err="1" smtClean="0"/>
              <a:t>Kerrison</a:t>
            </a:r>
            <a:endParaRPr lang="en-GB" sz="2400" dirty="0"/>
          </a:p>
          <a:p>
            <a:r>
              <a:rPr lang="hu-HU" sz="2800" dirty="0" smtClean="0"/>
              <a:t>Energy modeling</a:t>
            </a:r>
          </a:p>
          <a:p>
            <a:pPr marL="0" indent="0">
              <a:buNone/>
            </a:pPr>
            <a:endParaRPr lang="hu-HU" sz="2800" dirty="0" smtClean="0"/>
          </a:p>
          <a:p>
            <a:r>
              <a:rPr lang="en-GB" sz="2800" dirty="0" smtClean="0"/>
              <a:t>Fundamentals </a:t>
            </a:r>
            <a:r>
              <a:rPr lang="en-GB" sz="2800" dirty="0"/>
              <a:t>of </a:t>
            </a:r>
            <a:r>
              <a:rPr lang="en-GB" sz="2800" dirty="0" smtClean="0"/>
              <a:t>static analysis of software</a:t>
            </a:r>
          </a:p>
          <a:p>
            <a:r>
              <a:rPr lang="en-GB" sz="2800" dirty="0" smtClean="0"/>
              <a:t>Static </a:t>
            </a:r>
            <a:r>
              <a:rPr lang="en-GB" sz="2800" dirty="0"/>
              <a:t>analysis and optimization</a:t>
            </a:r>
            <a:endParaRPr lang="en-GB" sz="2800" dirty="0" smtClean="0"/>
          </a:p>
          <a:p>
            <a:pPr marL="457200" lvl="1" indent="0">
              <a:buNone/>
            </a:pPr>
            <a:endParaRPr lang="en-GB" sz="2400" dirty="0"/>
          </a:p>
        </p:txBody>
      </p:sp>
      <p:pic>
        <p:nvPicPr>
          <p:cNvPr id="4" name="Picture 3" descr="The energy consumption of computi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0353" y="4235863"/>
            <a:ext cx="2958353" cy="1082064"/>
          </a:xfrm>
          <a:prstGeom prst="rect">
            <a:avLst/>
          </a:prstGeom>
        </p:spPr>
      </p:pic>
      <p:pic>
        <p:nvPicPr>
          <p:cNvPr id="5" name="Picture 4"/>
          <p:cNvPicPr>
            <a:picLocks noChangeAspect="1"/>
          </p:cNvPicPr>
          <p:nvPr/>
        </p:nvPicPr>
        <p:blipFill>
          <a:blip r:embed="rId3"/>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2648388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60</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Content Placeholder 16" descr="8.c.png"/>
          <p:cNvPicPr>
            <a:picLocks noGrp="1" noChangeAspect="1"/>
          </p:cNvPicPr>
          <p:nvPr>
            <p:ph sz="half" idx="2"/>
          </p:nvPr>
        </p:nvPicPr>
        <p:blipFill>
          <a:blip r:embed="rId3" cstate="print"/>
          <a:srcRect l="3590" r="12279"/>
          <a:stretch>
            <a:fillRect/>
          </a:stretch>
        </p:blipFill>
        <p:spPr bwMode="auto">
          <a:xfrm>
            <a:off x="5003800" y="1713942"/>
            <a:ext cx="3970338" cy="4146550"/>
          </a:xfrm>
        </p:spPr>
      </p:pic>
      <p:pic>
        <p:nvPicPr>
          <p:cNvPr id="76803" name="Content Placeholder 17" descr="32.c.png"/>
          <p:cNvPicPr>
            <a:picLocks noGrp="1" noChangeAspect="1"/>
          </p:cNvPicPr>
          <p:nvPr>
            <p:ph sz="half" idx="1"/>
          </p:nvPr>
        </p:nvPicPr>
        <p:blipFill>
          <a:blip r:embed="rId4" cstate="print"/>
          <a:srcRect/>
          <a:stretch>
            <a:fillRect/>
          </a:stretch>
        </p:blipFill>
        <p:spPr bwMode="auto">
          <a:xfrm>
            <a:off x="203200" y="1712355"/>
            <a:ext cx="4718050" cy="4146550"/>
          </a:xfrm>
        </p:spPr>
      </p:pic>
      <p:sp>
        <p:nvSpPr>
          <p:cNvPr id="7680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61</a:t>
            </a:fld>
            <a:endParaRPr lang="en-US" sz="1100" dirty="0"/>
          </a:p>
        </p:txBody>
      </p:sp>
      <p:sp>
        <p:nvSpPr>
          <p:cNvPr id="8" name="Title 2"/>
          <p:cNvSpPr txBox="1">
            <a:spLocks/>
          </p:cNvSpPr>
          <p:nvPr/>
        </p:nvSpPr>
        <p:spPr bwMode="auto">
          <a:xfrm>
            <a:off x="395515" y="144236"/>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pic>
        <p:nvPicPr>
          <p:cNvPr id="7" name="Picture 3"/>
          <p:cNvPicPr>
            <a:picLocks noChangeAspect="1" noChangeArrowheads="1"/>
          </p:cNvPicPr>
          <p:nvPr/>
        </p:nvPicPr>
        <p:blipFill>
          <a:blip r:embed="rId5" cstate="print"/>
          <a:srcRect/>
          <a:stretch>
            <a:fillRect/>
          </a:stretch>
        </p:blipFill>
        <p:spPr bwMode="auto">
          <a:xfrm>
            <a:off x="6918560" y="0"/>
            <a:ext cx="2225440" cy="1251857"/>
          </a:xfrm>
          <a:prstGeom prst="rect">
            <a:avLst/>
          </a:prstGeom>
          <a:noFill/>
          <a:ln w="9525" cap="flat">
            <a:noFill/>
            <a:round/>
            <a:headEnd/>
            <a:tailEnd/>
          </a:ln>
          <a:effectLst/>
        </p:spPr>
      </p:pic>
      <p:sp>
        <p:nvSpPr>
          <p:cNvPr id="9" name="Rectangle 8"/>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21380892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a*b = b*a</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6" name="Straight Connector 5"/>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2951363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Energy(a*b) ≠ Energy(b*a) </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5" name="Straight Connector 4"/>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80921785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64</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
        <p:nvSpPr>
          <p:cNvPr id="2" name="Rectangle 1"/>
          <p:cNvSpPr>
            <a:spLocks noChangeAspect="1"/>
          </p:cNvSpPr>
          <p:nvPr/>
        </p:nvSpPr>
        <p:spPr bwMode="auto">
          <a:xfrm>
            <a:off x="4626000" y="3488400"/>
            <a:ext cx="180000" cy="180000"/>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 name="Rounded Rectangle 2"/>
          <p:cNvSpPr/>
          <p:nvPr/>
        </p:nvSpPr>
        <p:spPr bwMode="auto">
          <a:xfrm>
            <a:off x="0" y="3530795"/>
            <a:ext cx="279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rot="5400000">
            <a:off x="4068600" y="6139624"/>
            <a:ext cx="135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8891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10"/>
          </p:nvPr>
        </p:nvSpPr>
        <p:spPr>
          <a:xfrm>
            <a:off x="0" y="210100"/>
            <a:ext cx="9144000" cy="1050233"/>
          </a:xfrm>
        </p:spPr>
        <p:txBody>
          <a:bodyPr/>
          <a:lstStyle/>
          <a:p>
            <a:r>
              <a:rPr lang="en-US" dirty="0" smtClean="0"/>
              <a:t>W/A</a:t>
            </a:r>
            <a:r>
              <a:rPr lang="en-US" dirty="0"/>
              <a:t>/</a:t>
            </a:r>
            <a:r>
              <a:rPr lang="en-US" dirty="0" smtClean="0"/>
              <a:t>B-Case Energy Consumption</a:t>
            </a:r>
            <a:endParaRPr lang="en-US" dirty="0"/>
          </a:p>
        </p:txBody>
      </p:sp>
      <p:pic>
        <p:nvPicPr>
          <p:cNvPr id="7" name="Picture 6" descr="su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056" y="1323326"/>
            <a:ext cx="6918342" cy="5534674"/>
          </a:xfrm>
          <a:prstGeom prst="rect">
            <a:avLst/>
          </a:prstGeom>
        </p:spPr>
      </p:pic>
    </p:spTree>
    <p:extLst>
      <p:ext uri="{BB962C8B-B14F-4D97-AF65-F5344CB8AC3E}">
        <p14:creationId xmlns:p14="http://schemas.microsoft.com/office/powerpoint/2010/main" val="40907051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00" y="3978000"/>
            <a:ext cx="3600000" cy="2880000"/>
          </a:xfrm>
          <a:prstGeom prst="rect">
            <a:avLst/>
          </a:prstGeom>
        </p:spPr>
      </p:pic>
      <p:sp>
        <p:nvSpPr>
          <p:cNvPr id="3" name="Title 2"/>
          <p:cNvSpPr>
            <a:spLocks noGrp="1"/>
          </p:cNvSpPr>
          <p:nvPr>
            <p:ph type="title" idx="10"/>
          </p:nvPr>
        </p:nvSpPr>
        <p:spPr>
          <a:xfrm>
            <a:off x="0" y="210100"/>
            <a:ext cx="9144000" cy="1050233"/>
          </a:xfrm>
        </p:spPr>
        <p:txBody>
          <a:bodyPr/>
          <a:lstStyle/>
          <a:p>
            <a:r>
              <a:rPr lang="en-US" dirty="0" smtClean="0">
                <a:latin typeface="+mj-lt"/>
              </a:rPr>
              <a:t>W/A</a:t>
            </a:r>
            <a:r>
              <a:rPr lang="en-US" dirty="0">
                <a:latin typeface="+mj-lt"/>
              </a:rPr>
              <a:t>/</a:t>
            </a:r>
            <a:r>
              <a:rPr lang="en-US" dirty="0" smtClean="0">
                <a:latin typeface="+mj-lt"/>
              </a:rPr>
              <a:t>B-Case Energy Consumption</a:t>
            </a:r>
            <a:endParaRPr lang="en-US" dirty="0">
              <a:latin typeface="+mj-lt"/>
            </a:endParaRPr>
          </a:p>
        </p:txBody>
      </p:sp>
      <p:pic>
        <p:nvPicPr>
          <p:cNvPr id="2" name="Picture 1" descr="ad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188" y="1350000"/>
            <a:ext cx="3600000" cy="2880000"/>
          </a:xfrm>
          <a:prstGeom prst="rect">
            <a:avLst/>
          </a:prstGeom>
        </p:spPr>
      </p:pic>
      <p:pic>
        <p:nvPicPr>
          <p:cNvPr id="7" name="Picture 6" descr="su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84" y="1350000"/>
            <a:ext cx="3600000" cy="2880000"/>
          </a:xfrm>
          <a:prstGeom prst="rect">
            <a:avLst/>
          </a:prstGeom>
        </p:spPr>
      </p:pic>
      <p:pic>
        <p:nvPicPr>
          <p:cNvPr id="10" name="Picture 9" descr="an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000" y="3978000"/>
            <a:ext cx="3600000" cy="2880000"/>
          </a:xfrm>
          <a:prstGeom prst="rect">
            <a:avLst/>
          </a:prstGeom>
        </p:spPr>
      </p:pic>
    </p:spTree>
    <p:extLst>
      <p:ext uri="{BB962C8B-B14F-4D97-AF65-F5344CB8AC3E}">
        <p14:creationId xmlns:p14="http://schemas.microsoft.com/office/powerpoint/2010/main" val="1814125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ata Dependent Energy Modeling.arXiv-first-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67" y="0"/>
            <a:ext cx="6258347" cy="6858000"/>
          </a:xfrm>
          <a:prstGeom prst="rect">
            <a:avLst/>
          </a:prstGeom>
        </p:spPr>
      </p:pic>
    </p:spTree>
    <p:extLst>
      <p:ext uri="{BB962C8B-B14F-4D97-AF65-F5344CB8AC3E}">
        <p14:creationId xmlns:p14="http://schemas.microsoft.com/office/powerpoint/2010/main" val="391760357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endParaRPr lang="en-GB"/>
          </a:p>
        </p:txBody>
      </p:sp>
      <p:pic>
        <p:nvPicPr>
          <p:cNvPr id="5" name="Picture 4" descr="Screen Shot 2016-04-13 at 08.52.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51" y="0"/>
            <a:ext cx="7741054" cy="6858000"/>
          </a:xfrm>
          <a:prstGeom prst="rect">
            <a:avLst/>
          </a:prstGeom>
        </p:spPr>
      </p:pic>
    </p:spTree>
    <p:extLst>
      <p:ext uri="{BB962C8B-B14F-4D97-AF65-F5344CB8AC3E}">
        <p14:creationId xmlns:p14="http://schemas.microsoft.com/office/powerpoint/2010/main" val="241545209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24557" y="6237431"/>
            <a:ext cx="8396110" cy="523220"/>
          </a:xfrm>
          <a:prstGeom prst="rect">
            <a:avLst/>
          </a:prstGeom>
        </p:spPr>
        <p:txBody>
          <a:bodyPr wrap="square">
            <a:spAutoFit/>
          </a:bodyPr>
          <a:lstStyle/>
          <a:p>
            <a:r>
              <a:rPr lang="en-GB" sz="1400" dirty="0" smtClean="0">
                <a:solidFill>
                  <a:srgbClr val="3366FF"/>
                </a:solidFill>
              </a:rPr>
              <a:t>J. Morse, 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a:t>
            </a:r>
            <a:r>
              <a:rPr lang="en-GB" sz="1400" dirty="0" smtClean="0">
                <a:solidFill>
                  <a:srgbClr val="3366FF"/>
                </a:solidFill>
              </a:rPr>
              <a:t>2016. “On the infeasibility of analysing worst case dynamic energy”. (under review) </a:t>
            </a:r>
            <a:r>
              <a:rPr lang="en-GB" sz="1400" dirty="0" smtClean="0">
                <a:solidFill>
                  <a:srgbClr val="3366FF"/>
                </a:solidFill>
                <a:hlinkClick r:id="rId3"/>
              </a:rPr>
              <a:t>http</a:t>
            </a:r>
            <a:r>
              <a:rPr lang="en-GB" sz="1400" dirty="0">
                <a:solidFill>
                  <a:srgbClr val="3366FF"/>
                </a:solidFill>
                <a:hlinkClick r:id="rId3"/>
              </a:rPr>
              <a:t>://</a:t>
            </a:r>
            <a:r>
              <a:rPr lang="en-GB" sz="1400" dirty="0" err="1">
                <a:solidFill>
                  <a:srgbClr val="3366FF"/>
                </a:solidFill>
                <a:hlinkClick r:id="rId3"/>
              </a:rPr>
              <a:t>arxiv.org</a:t>
            </a:r>
            <a:r>
              <a:rPr lang="en-GB" sz="1400" dirty="0">
                <a:solidFill>
                  <a:srgbClr val="3366FF"/>
                </a:solidFill>
                <a:hlinkClick r:id="rId3"/>
              </a:rPr>
              <a:t>/abs/1603.02580</a:t>
            </a:r>
            <a:endParaRPr lang="en-GB" sz="1400" dirty="0">
              <a:solidFill>
                <a:srgbClr val="3366FF"/>
              </a:solidFill>
            </a:endParaRPr>
          </a:p>
        </p:txBody>
      </p:sp>
      <p:pic>
        <p:nvPicPr>
          <p:cNvPr id="5" name="Picture 4" descr="add_nois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031" y="3689767"/>
            <a:ext cx="3151563" cy="2520000"/>
          </a:xfrm>
          <a:prstGeom prst="rect">
            <a:avLst/>
          </a:prstGeom>
        </p:spPr>
      </p:pic>
      <p:pic>
        <p:nvPicPr>
          <p:cNvPr id="7" name="Picture 6" descr="addope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273" y="3723169"/>
            <a:ext cx="3151563" cy="2520000"/>
          </a:xfrm>
          <a:prstGeom prst="rect">
            <a:avLst/>
          </a:prstGeom>
        </p:spPr>
      </p:pic>
      <p:pic>
        <p:nvPicPr>
          <p:cNvPr id="8" name="Picture 7" descr="addoutpu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85" y="3723170"/>
            <a:ext cx="3151564" cy="2520000"/>
          </a:xfrm>
          <a:prstGeom prst="rect">
            <a:avLst/>
          </a:prstGeom>
        </p:spPr>
      </p:pic>
      <p:pic>
        <p:nvPicPr>
          <p:cNvPr id="4" name="Picture 3" descr="add_noinput.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4032" y="1333922"/>
            <a:ext cx="3151563" cy="2520000"/>
          </a:xfrm>
          <a:prstGeom prst="rect">
            <a:avLst/>
          </a:prstGeom>
        </p:spPr>
      </p:pic>
      <p:pic>
        <p:nvPicPr>
          <p:cNvPr id="6" name="Picture 5" descr="add_nooutput.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2059" y="1328759"/>
            <a:ext cx="3151563" cy="2520000"/>
          </a:xfrm>
          <a:prstGeom prst="rect">
            <a:avLst/>
          </a:prstGeom>
        </p:spPr>
      </p:pic>
      <p:pic>
        <p:nvPicPr>
          <p:cNvPr id="9" name="Picture 8" descr="normaladd.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52" y="1328758"/>
            <a:ext cx="3153693" cy="2521703"/>
          </a:xfrm>
          <a:prstGeom prst="rect">
            <a:avLst/>
          </a:prstGeom>
        </p:spPr>
      </p:pic>
      <p:sp>
        <p:nvSpPr>
          <p:cNvPr id="10" name="Title 2"/>
          <p:cNvSpPr>
            <a:spLocks noGrp="1"/>
          </p:cNvSpPr>
          <p:nvPr>
            <p:ph type="title" idx="10"/>
          </p:nvPr>
        </p:nvSpPr>
        <p:spPr>
          <a:xfrm>
            <a:off x="1040822" y="210100"/>
            <a:ext cx="7062356" cy="1050233"/>
          </a:xfrm>
        </p:spPr>
        <p:txBody>
          <a:bodyPr/>
          <a:lstStyle/>
          <a:p>
            <a:r>
              <a:rPr lang="en-GB" dirty="0" smtClean="0">
                <a:latin typeface="+mj-lt"/>
              </a:rPr>
              <a:t>Impact of </a:t>
            </a:r>
            <a:r>
              <a:rPr lang="en-GB" dirty="0" err="1" smtClean="0">
                <a:latin typeface="+mj-lt"/>
              </a:rPr>
              <a:t>datapath</a:t>
            </a:r>
            <a:r>
              <a:rPr lang="en-GB" dirty="0" smtClean="0">
                <a:latin typeface="+mj-lt"/>
              </a:rPr>
              <a:t> switching</a:t>
            </a:r>
            <a:endParaRPr lang="en-GB" dirty="0">
              <a:latin typeface="+mj-lt"/>
            </a:endParaRPr>
          </a:p>
        </p:txBody>
      </p:sp>
    </p:spTree>
    <p:extLst>
      <p:ext uri="{BB962C8B-B14F-4D97-AF65-F5344CB8AC3E}">
        <p14:creationId xmlns:p14="http://schemas.microsoft.com/office/powerpoint/2010/main" val="1226852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pPr>
            <a:r>
              <a:rPr lang="en-GB" sz="2800" dirty="0" smtClean="0"/>
              <a:t>Why software is key to energy efficient computing</a:t>
            </a:r>
            <a:endParaRPr lang="en-GB" sz="2400" dirty="0" smtClean="0"/>
          </a:p>
          <a:p>
            <a:pPr>
              <a:buClr>
                <a:srgbClr val="1DAD58"/>
              </a:buClr>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t>How to measure the energy consumed by software</a:t>
            </a:r>
          </a:p>
          <a:p>
            <a:pPr>
              <a:buClr>
                <a:srgbClr val="1DAD58"/>
              </a:buClr>
            </a:pPr>
            <a:r>
              <a:rPr lang="en-GB" sz="2800" dirty="0" smtClean="0"/>
              <a:t>How to construct energy consumption models</a:t>
            </a:r>
          </a:p>
          <a:p>
            <a:pPr>
              <a:buClr>
                <a:srgbClr val="1DAD58"/>
              </a:buClr>
            </a:pPr>
            <a:r>
              <a:rPr lang="en-GB" sz="2800" dirty="0" smtClean="0"/>
              <a:t>How to estimate the energy consumed by software </a:t>
            </a:r>
            <a:r>
              <a:rPr lang="en-GB" sz="2800" i="1" dirty="0" smtClean="0"/>
              <a:t>without m</a:t>
            </a:r>
            <a:r>
              <a:rPr lang="en-GB" sz="2800" dirty="0" smtClean="0"/>
              <a:t>easuring</a:t>
            </a:r>
          </a:p>
          <a:p>
            <a:pPr>
              <a:buClr>
                <a:srgbClr val="1DAD58"/>
              </a:buClr>
            </a:pPr>
            <a:r>
              <a:rPr lang="en-GB" sz="2800" dirty="0" smtClean="0"/>
              <a:t>What holds us back and what is left to do</a:t>
            </a:r>
            <a:endParaRPr lang="en-GB" sz="2400" dirty="0"/>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906012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423980" cy="1488847"/>
          </a:xfrm>
        </p:spPr>
        <p:txBody>
          <a:bodyPr/>
          <a:lstStyle/>
          <a:p>
            <a:pPr marL="0" indent="0"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pic>
        <p:nvPicPr>
          <p:cNvPr id="5" name="Picture 4"/>
          <p:cNvPicPr>
            <a:picLocks noChangeAspect="1"/>
          </p:cNvPicPr>
          <p:nvPr/>
        </p:nvPicPr>
        <p:blipFill>
          <a:blip r:embed="rId3"/>
          <a:stretch>
            <a:fillRect/>
          </a:stretch>
        </p:blipFill>
        <p:spPr>
          <a:xfrm>
            <a:off x="332180" y="4072884"/>
            <a:ext cx="4183125" cy="2509875"/>
          </a:xfrm>
          <a:prstGeom prst="rect">
            <a:avLst/>
          </a:prstGeom>
        </p:spPr>
      </p:pic>
      <p:sp>
        <p:nvSpPr>
          <p:cNvPr id="6" name="TextBox 5"/>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Tree>
    <p:extLst>
      <p:ext uri="{BB962C8B-B14F-4D97-AF65-F5344CB8AC3E}">
        <p14:creationId xmlns:p14="http://schemas.microsoft.com/office/powerpoint/2010/main" val="422426153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srcRect l="-5909" r="-5909"/>
          <a:stretch>
            <a:fillRect/>
          </a:stretch>
        </p:blipFill>
        <p:spPr>
          <a:xfrm>
            <a:off x="4342714" y="4083160"/>
            <a:ext cx="4801286" cy="2502401"/>
          </a:xfrm>
        </p:spPr>
      </p:pic>
      <p:pic>
        <p:nvPicPr>
          <p:cNvPr id="4" name="Picture 3"/>
          <p:cNvPicPr>
            <a:picLocks noChangeAspect="1"/>
          </p:cNvPicPr>
          <p:nvPr/>
        </p:nvPicPr>
        <p:blipFill>
          <a:blip r:embed="rId4"/>
          <a:stretch>
            <a:fillRect/>
          </a:stretch>
        </p:blipFill>
        <p:spPr>
          <a:xfrm>
            <a:off x="332180" y="4072884"/>
            <a:ext cx="4183125" cy="2509875"/>
          </a:xfrm>
          <a:prstGeom prst="rect">
            <a:avLst/>
          </a:prstGeom>
        </p:spPr>
      </p:pic>
      <p:sp>
        <p:nvSpPr>
          <p:cNvPr id="3" name="TextBox 2"/>
          <p:cNvSpPr txBox="1"/>
          <p:nvPr/>
        </p:nvSpPr>
        <p:spPr>
          <a:xfrm>
            <a:off x="4575779" y="6281148"/>
            <a:ext cx="4273416" cy="338554"/>
          </a:xfrm>
          <a:prstGeom prst="rect">
            <a:avLst/>
          </a:prstGeom>
          <a:noFill/>
        </p:spPr>
        <p:txBody>
          <a:bodyPr wrap="square" rtlCol="0">
            <a:spAutoFit/>
          </a:bodyPr>
          <a:lstStyle/>
          <a:p>
            <a:r>
              <a:rPr lang="en-GB" sz="800" dirty="0">
                <a:solidFill>
                  <a:srgbClr val="BFBFBF"/>
                </a:solidFill>
              </a:rPr>
              <a:t>http://us.123rf.com/450wm/</a:t>
            </a:r>
            <a:r>
              <a:rPr lang="en-GB" sz="800" dirty="0" err="1">
                <a:solidFill>
                  <a:srgbClr val="BFBFBF"/>
                </a:solidFill>
              </a:rPr>
              <a:t>kentoh</a:t>
            </a:r>
            <a:r>
              <a:rPr lang="en-GB" sz="800" dirty="0">
                <a:solidFill>
                  <a:srgbClr val="BFBFBF"/>
                </a:solidFill>
              </a:rPr>
              <a:t>/kentoh1006/kentoh100600301/7129999-futuristic-technology-data-flow-as-art-background.jpg</a:t>
            </a:r>
          </a:p>
        </p:txBody>
      </p:sp>
      <p:sp>
        <p:nvSpPr>
          <p:cNvPr id="7" name="TextBox 6"/>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
        <p:nvSpPr>
          <p:cNvPr id="9" name="Title 1"/>
          <p:cNvSpPr txBox="1">
            <a:spLocks/>
          </p:cNvSpPr>
          <p:nvPr/>
        </p:nvSpPr>
        <p:spPr bwMode="auto">
          <a:xfrm>
            <a:off x="453814" y="2408164"/>
            <a:ext cx="8423980" cy="1488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a:lstStyle>
          <a:p>
            <a:pPr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spTree>
    <p:extLst>
      <p:ext uri="{BB962C8B-B14F-4D97-AF65-F5344CB8AC3E}">
        <p14:creationId xmlns:p14="http://schemas.microsoft.com/office/powerpoint/2010/main" val="252902192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SRA at the ISA Level</a:t>
            </a:r>
            <a:endParaRPr lang="en-GB" dirty="0"/>
          </a:p>
        </p:txBody>
      </p:sp>
      <p:sp>
        <p:nvSpPr>
          <p:cNvPr id="3" name="Content Placeholder 2"/>
          <p:cNvSpPr>
            <a:spLocks noGrp="1"/>
          </p:cNvSpPr>
          <p:nvPr>
            <p:ph sz="half" idx="1"/>
          </p:nvPr>
        </p:nvSpPr>
        <p:spPr/>
        <p:txBody>
          <a:bodyPr/>
          <a:lstStyle/>
          <a:p>
            <a:r>
              <a:rPr lang="en-GB" dirty="0" smtClean="0"/>
              <a:t>Combine static resource analysis (SRA) with the ISA-level energy model.</a:t>
            </a:r>
          </a:p>
          <a:p>
            <a:endParaRPr lang="en-GB" dirty="0" smtClean="0"/>
          </a:p>
          <a:p>
            <a:r>
              <a:rPr lang="en-GB" dirty="0" smtClean="0"/>
              <a:t>Provide energy consumption function parameterised by some property of the program </a:t>
            </a:r>
            <a:r>
              <a:rPr lang="en-GB" i="1" dirty="0" smtClean="0"/>
              <a:t>or its data</a:t>
            </a:r>
            <a:r>
              <a:rPr lang="en-GB" dirty="0" smtClean="0"/>
              <a:t>.</a:t>
            </a:r>
            <a:endParaRPr lang="en-GB" dirty="0"/>
          </a:p>
        </p:txBody>
      </p:sp>
      <p:pic>
        <p:nvPicPr>
          <p:cNvPr id="5" name="Content Placeholder 4" descr="ISAAnalysis.png"/>
          <p:cNvPicPr>
            <a:picLocks noGrp="1" noChangeAspect="1"/>
          </p:cNvPicPr>
          <p:nvPr>
            <p:ph sz="half" idx="2"/>
          </p:nvPr>
        </p:nvPicPr>
        <p:blipFill>
          <a:blip r:embed="rId3" cstate="print"/>
          <a:stretch>
            <a:fillRect/>
          </a:stretch>
        </p:blipFill>
        <p:spPr>
          <a:xfrm>
            <a:off x="4749594" y="1600856"/>
            <a:ext cx="3937205" cy="4472359"/>
          </a:xfrm>
        </p:spPr>
      </p:pic>
      <p:pic>
        <p:nvPicPr>
          <p:cNvPr id="6" name="Content Placeholder 17" descr="32.c.png"/>
          <p:cNvPicPr>
            <a:picLocks noChangeAspect="1"/>
          </p:cNvPicPr>
          <p:nvPr/>
        </p:nvPicPr>
        <p:blipFill>
          <a:blip r:embed="rId4" cstate="print"/>
          <a:srcRect/>
          <a:stretch>
            <a:fillRect/>
          </a:stretch>
        </p:blipFill>
        <p:spPr bwMode="auto">
          <a:xfrm>
            <a:off x="8202002" y="5499463"/>
            <a:ext cx="564802" cy="496387"/>
          </a:xfrm>
          <a:prstGeom prst="rect">
            <a:avLst/>
          </a:prstGeom>
          <a:noFill/>
          <a:ln w="9525">
            <a:noFill/>
            <a:miter lim="800000"/>
            <a:headEnd/>
            <a:tailEnd/>
          </a:ln>
        </p:spPr>
      </p:pic>
      <p:sp>
        <p:nvSpPr>
          <p:cNvPr id="7"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72</a:t>
            </a:fld>
            <a:endParaRPr lang="en-US" sz="11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7"/>
            <a:ext cx="8006711" cy="24760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b="1" kern="0" dirty="0" smtClean="0">
                <a:solidFill>
                  <a:srgbClr val="A50021"/>
                </a:solidFill>
                <a:latin typeface="+mn-lt"/>
              </a:rPr>
              <a:t>	</a:t>
            </a:r>
            <a:r>
              <a:rPr lang="en-GB" sz="2400" kern="0" dirty="0" smtClean="0">
                <a:latin typeface="+mn-lt"/>
              </a:rPr>
              <a:t>the</a:t>
            </a:r>
            <a:r>
              <a:rPr lang="en-GB" sz="2400" b="1" kern="0" dirty="0" smtClean="0">
                <a:solidFill>
                  <a:srgbClr val="A50021"/>
                </a:solidFill>
                <a:latin typeface="+mn-lt"/>
              </a:rPr>
              <a:t> actual energy required to execute the corresponding lower-level (machine) instructions.</a:t>
            </a:r>
          </a:p>
          <a:p>
            <a:pPr fontAlgn="auto">
              <a:spcAft>
                <a:spcPts val="0"/>
              </a:spcAft>
              <a:defRPr/>
            </a:pPr>
            <a:r>
              <a:rPr lang="en-GB" sz="2400" kern="0" dirty="0" smtClean="0"/>
              <a:t>Solve equation using off-the-shelf solvers.</a:t>
            </a:r>
          </a:p>
          <a:p>
            <a:pPr fontAlgn="auto">
              <a:spcAft>
                <a:spcPts val="0"/>
              </a:spcAft>
              <a:buNone/>
              <a:defRPr/>
            </a:pPr>
            <a:r>
              <a:rPr lang="en-GB" sz="800" kern="0" dirty="0" smtClean="0"/>
              <a:t>   </a:t>
            </a:r>
            <a:endParaRPr lang="en-GB" sz="700" kern="0" dirty="0" smtClean="0"/>
          </a:p>
          <a:p>
            <a:pPr fontAlgn="auto">
              <a:spcAft>
                <a:spcPts val="0"/>
              </a:spcAft>
              <a:defRPr/>
            </a:pPr>
            <a:r>
              <a:rPr lang="en-GB" sz="2400" kern="0" dirty="0" smtClean="0"/>
              <a:t>Result:</a:t>
            </a:r>
            <a:r>
              <a:rPr lang="en-GB" sz="2400" kern="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latin typeface="Courier New" pitchFamily="49" charset="0"/>
                <a:cs typeface="Courier New" pitchFamily="49" charset="0"/>
              </a:rPr>
              <a:t>fact</a:t>
            </a:r>
            <a:r>
              <a:rPr lang="en-US" sz="2400" dirty="0" smtClean="0">
                <a:latin typeface="Courier New" pitchFamily="49" charset="0"/>
                <a:cs typeface="Courier New" pitchFamily="49" charset="0"/>
              </a:rPr>
              <a:t>(x) = (26x + 19.4) </a:t>
            </a:r>
            <a:r>
              <a:rPr lang="en-US" sz="2400" dirty="0" err="1" smtClean="0">
                <a:latin typeface="Courier New" pitchFamily="49" charset="0"/>
                <a:cs typeface="Courier New" pitchFamily="49" charset="0"/>
              </a:rPr>
              <a:t>nJ</a:t>
            </a:r>
            <a:endParaRPr lang="en-GB" sz="2400" kern="0" dirty="0" smtClean="0">
              <a:latin typeface="Courier New" pitchFamily="49" charset="0"/>
              <a:cs typeface="Courier New" pitchFamily="49" charset="0"/>
            </a:endParaRPr>
          </a:p>
          <a:p>
            <a:pPr fontAlgn="auto">
              <a:spcAft>
                <a:spcPts val="0"/>
              </a:spcAft>
              <a:defRPr/>
            </a:pPr>
            <a:endParaRPr lang="en-GB" sz="2400" b="1" kern="0" dirty="0" smtClean="0">
              <a:solidFill>
                <a:srgbClr val="A50021"/>
              </a:solidFill>
              <a:latin typeface="+mn-lt"/>
            </a:endParaRPr>
          </a:p>
          <a:p>
            <a:pPr fontAlgn="auto">
              <a:spcAft>
                <a:spcPts val="0"/>
              </a:spcAft>
              <a:buNone/>
              <a:defRPr/>
            </a:pPr>
            <a:endParaRPr lang="en-GB" sz="2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
        <p:nvSpPr>
          <p:cNvPr id="9"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graphicFrame>
        <p:nvGraphicFramePr>
          <p:cNvPr id="10" name="Object 2"/>
          <p:cNvGraphicFramePr>
            <a:graphicFrameLocks noChangeAspect="1"/>
          </p:cNvGraphicFramePr>
          <p:nvPr>
            <p:extLst>
              <p:ext uri="{D42A27DB-BD31-4B8C-83A1-F6EECF244321}">
                <p14:modId xmlns:p14="http://schemas.microsoft.com/office/powerpoint/2010/main" val="170212044"/>
              </p:ext>
            </p:extLst>
          </p:nvPr>
        </p:nvGraphicFramePr>
        <p:xfrm>
          <a:off x="6937548" y="5176919"/>
          <a:ext cx="2025024" cy="1517796"/>
        </p:xfrm>
        <a:graphic>
          <a:graphicData uri="http://schemas.openxmlformats.org/presentationml/2006/ole">
            <mc:AlternateContent xmlns:mc="http://schemas.openxmlformats.org/markup-compatibility/2006">
              <mc:Choice xmlns:v="urn:schemas-microsoft-com:vml" Requires="v">
                <p:oleObj spid="_x0000_s224358"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548" y="5176919"/>
                        <a:ext cx="2025024" cy="1517796"/>
                      </a:xfrm>
                      <a:prstGeom prst="rect">
                        <a:avLst/>
                      </a:prstGeom>
                      <a:noFill/>
                      <a:extLst/>
                    </p:spPr>
                  </p:pic>
                </p:oleObj>
              </mc:Fallback>
            </mc:AlternateContent>
          </a:graphicData>
        </a:graphic>
      </p:graphicFrame>
      <p:sp>
        <p:nvSpPr>
          <p:cNvPr id="5" name="Rectangle 4"/>
          <p:cNvSpPr/>
          <p:nvPr/>
        </p:nvSpPr>
        <p:spPr bwMode="auto">
          <a:xfrm>
            <a:off x="121605" y="1364400"/>
            <a:ext cx="8917680" cy="3769200"/>
          </a:xfrm>
          <a:prstGeom prst="rect">
            <a:avLst/>
          </a:prstGeom>
          <a:solidFill>
            <a:schemeClr val="accent3">
              <a:lumMod val="95000"/>
              <a:alpha val="4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41734521"/>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325593227"/>
              </p:ext>
            </p:extLst>
          </p:nvPr>
        </p:nvGraphicFramePr>
        <p:xfrm>
          <a:off x="1539501" y="1419872"/>
          <a:ext cx="6299130" cy="4722118"/>
        </p:xfrm>
        <a:graphic>
          <a:graphicData uri="http://schemas.openxmlformats.org/presentationml/2006/ole">
            <mc:AlternateContent xmlns:mc="http://schemas.openxmlformats.org/markup-compatibility/2006">
              <mc:Choice xmlns:v="urn:schemas-microsoft-com:vml" Requires="v">
                <p:oleObj spid="_x0000_s7116" name="Acrobat Document" r:id="rId4" imgW="5485714" imgH="4114286" progId="AcroExch.Document.11">
                  <p:embed/>
                </p:oleObj>
              </mc:Choice>
              <mc:Fallback>
                <p:oleObj name="Acrobat Document" r:id="rId4" imgW="5485714" imgH="4114286" progId="AcroExch.Document.11">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501" y="1419872"/>
                        <a:ext cx="6299130" cy="4722118"/>
                      </a:xfrm>
                      <a:prstGeom prst="rect">
                        <a:avLst/>
                      </a:prstGeom>
                      <a:noFill/>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74</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731838" y="1333500"/>
          <a:ext cx="3360737" cy="2519363"/>
        </p:xfrm>
        <a:graphic>
          <a:graphicData uri="http://schemas.openxmlformats.org/presentationml/2006/ole">
            <mc:AlternateContent xmlns:mc="http://schemas.openxmlformats.org/markup-compatibility/2006">
              <mc:Choice xmlns:v="urn:schemas-microsoft-com:vml" Requires="v">
                <p:oleObj spid="_x0000_s1442"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1333500"/>
                        <a:ext cx="3360737"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nvGraphicFramePr>
        <p:xfrm>
          <a:off x="5021263" y="1333500"/>
          <a:ext cx="3357562" cy="2519363"/>
        </p:xfrm>
        <a:graphic>
          <a:graphicData uri="http://schemas.openxmlformats.org/presentationml/2006/ole">
            <mc:AlternateContent xmlns:mc="http://schemas.openxmlformats.org/markup-compatibility/2006">
              <mc:Choice xmlns:v="urn:schemas-microsoft-com:vml" Requires="v">
                <p:oleObj spid="_x0000_s1443" name="Acrobat Document" r:id="rId6" imgW="5485714" imgH="4114286" progId="AcroExch.Document.11">
                  <p:embed/>
                </p:oleObj>
              </mc:Choice>
              <mc:Fallback>
                <p:oleObj name="Acrobat Document" r:id="rId6" imgW="5485714" imgH="4114286" progId="AcroExch.Document.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263" y="1333500"/>
                        <a:ext cx="3357562"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graphicFrame>
        <p:nvGraphicFramePr>
          <p:cNvPr id="6148" name="Object 4"/>
          <p:cNvGraphicFramePr>
            <a:graphicFrameLocks noChangeAspect="1"/>
          </p:cNvGraphicFramePr>
          <p:nvPr/>
        </p:nvGraphicFramePr>
        <p:xfrm>
          <a:off x="719138" y="3760788"/>
          <a:ext cx="3357562" cy="2519362"/>
        </p:xfrm>
        <a:graphic>
          <a:graphicData uri="http://schemas.openxmlformats.org/presentationml/2006/ole">
            <mc:AlternateContent xmlns:mc="http://schemas.openxmlformats.org/markup-compatibility/2006">
              <mc:Choice xmlns:v="urn:schemas-microsoft-com:vml" Requires="v">
                <p:oleObj spid="_x0000_s1444" name="Acrobat Document" r:id="rId8" imgW="5485714" imgH="4114286" progId="AcroExch.Document.11">
                  <p:embed/>
                </p:oleObj>
              </mc:Choice>
              <mc:Fallback>
                <p:oleObj name="Acrobat Document" r:id="rId8" imgW="5485714" imgH="4114286" progId="AcroExch.Document.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138" y="3760788"/>
                        <a:ext cx="3357562"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5"/>
          <p:cNvGraphicFramePr>
            <a:graphicFrameLocks noChangeAspect="1"/>
          </p:cNvGraphicFramePr>
          <p:nvPr/>
        </p:nvGraphicFramePr>
        <p:xfrm>
          <a:off x="5019675" y="3760788"/>
          <a:ext cx="3357563" cy="2519362"/>
        </p:xfrm>
        <a:graphic>
          <a:graphicData uri="http://schemas.openxmlformats.org/presentationml/2006/ole">
            <mc:AlternateContent xmlns:mc="http://schemas.openxmlformats.org/markup-compatibility/2006">
              <mc:Choice xmlns:v="urn:schemas-microsoft-com:vml" Requires="v">
                <p:oleObj spid="_x0000_s1445" name="Acrobat Document" r:id="rId10" imgW="5485714" imgH="4114286" progId="AcroExch.Document.11">
                  <p:embed/>
                </p:oleObj>
              </mc:Choice>
              <mc:Fallback>
                <p:oleObj name="Acrobat Document" r:id="rId10" imgW="5485714" imgH="4114286" progId="AcroExch.Document.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9675" y="3760788"/>
                        <a:ext cx="3357563"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75</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extLst>
      <p:ext uri="{BB962C8B-B14F-4D97-AF65-F5344CB8AC3E}">
        <p14:creationId xmlns:p14="http://schemas.microsoft.com/office/powerpoint/2010/main" val="70466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ustomShape 2"/>
          <p:cNvSpPr>
            <a:spLocks noChangeArrowheads="1"/>
          </p:cNvSpPr>
          <p:nvPr/>
        </p:nvSpPr>
        <p:spPr bwMode="auto">
          <a:xfrm>
            <a:off x="457200" y="1600200"/>
            <a:ext cx="8228013" cy="4524375"/>
          </a:xfrm>
          <a:prstGeom prst="rect">
            <a:avLst/>
          </a:prstGeom>
          <a:noFill/>
          <a:ln w="9525">
            <a:noFill/>
            <a:miter lim="800000"/>
            <a:headEnd/>
            <a:tailEnd/>
          </a:ln>
        </p:spPr>
        <p:txBody>
          <a:bodyPr lIns="90000" tIns="45000" rIns="90000" bIns="45000"/>
          <a:lstStyle/>
          <a:p>
            <a:pPr marL="285750" indent="-285750">
              <a:buFont typeface="Arial" charset="0"/>
              <a:buChar char="•"/>
            </a:pPr>
            <a:endParaRPr lang="en-GB" sz="1400">
              <a:cs typeface="DejaVu Sans" pitchFamily="34" charset="0"/>
            </a:endParaRPr>
          </a:p>
        </p:txBody>
      </p:sp>
      <p:sp>
        <p:nvSpPr>
          <p:cNvPr id="5"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76</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6" name="Title 5"/>
          <p:cNvSpPr>
            <a:spLocks noGrp="1"/>
          </p:cNvSpPr>
          <p:nvPr>
            <p:ph type="title"/>
          </p:nvPr>
        </p:nvSpPr>
        <p:spPr/>
        <p:txBody>
          <a:bodyPr/>
          <a:lstStyle/>
          <a:p>
            <a:r>
              <a:rPr lang="en-GB" dirty="0" smtClean="0"/>
              <a:t>Analysis Options</a:t>
            </a:r>
            <a:endParaRPr lang="en-GB" dirty="0"/>
          </a:p>
        </p:txBody>
      </p:sp>
      <p:pic>
        <p:nvPicPr>
          <p:cNvPr id="9" name="Content Placeholder 8" descr="compile_chain.png"/>
          <p:cNvPicPr>
            <a:picLocks noGrp="1" noChangeAspect="1"/>
          </p:cNvPicPr>
          <p:nvPr>
            <p:ph sz="half" idx="1"/>
          </p:nvPr>
        </p:nvPicPr>
        <p:blipFill>
          <a:blip r:embed="rId3" cstate="print"/>
          <a:stretch>
            <a:fillRect/>
          </a:stretch>
        </p:blipFill>
        <p:spPr>
          <a:xfrm>
            <a:off x="296862" y="2267514"/>
            <a:ext cx="4465637" cy="3773463"/>
          </a:xfrm>
        </p:spPr>
      </p:pic>
      <p:sp>
        <p:nvSpPr>
          <p:cNvPr id="10" name="Content Placeholder 9"/>
          <p:cNvSpPr>
            <a:spLocks noGrp="1"/>
          </p:cNvSpPr>
          <p:nvPr>
            <p:ph sz="half" idx="2"/>
          </p:nvPr>
        </p:nvSpPr>
        <p:spPr>
          <a:xfrm>
            <a:off x="4914901" y="2305050"/>
            <a:ext cx="3783012" cy="3778250"/>
          </a:xfrm>
        </p:spPr>
        <p:txBody>
          <a:bodyPr/>
          <a:lstStyle/>
          <a:p>
            <a:r>
              <a:rPr lang="en-GB" dirty="0" smtClean="0"/>
              <a:t>Moving away from the underlying model risks loss of accuracy.</a:t>
            </a:r>
          </a:p>
          <a:p>
            <a:pPr>
              <a:buNone/>
            </a:pPr>
            <a:endParaRPr lang="en-GB" dirty="0" smtClean="0"/>
          </a:p>
          <a:p>
            <a:r>
              <a:rPr lang="en-GB" dirty="0" smtClean="0"/>
              <a:t>But it brings us closer to the original source code.</a:t>
            </a:r>
            <a:endParaRPr lang="en-GB"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Screen Shot 2015-11-11 at 18.05.07.png"/>
          <p:cNvPicPr>
            <a:picLocks noGrp="1" noChangeAspect="1"/>
          </p:cNvPicPr>
          <p:nvPr>
            <p:ph sz="half" idx="1"/>
          </p:nvPr>
        </p:nvPicPr>
        <p:blipFill>
          <a:blip r:embed="rId3">
            <a:extLst>
              <a:ext uri="{28A0092B-C50C-407E-A947-70E740481C1C}">
                <a14:useLocalDpi xmlns:a14="http://schemas.microsoft.com/office/drawing/2010/main" val="0"/>
              </a:ext>
            </a:extLst>
          </a:blip>
          <a:srcRect t="-35161" b="-35161"/>
          <a:stretch>
            <a:fillRect/>
          </a:stretch>
        </p:blipFill>
        <p:spPr>
          <a:xfrm>
            <a:off x="2783397" y="4057487"/>
            <a:ext cx="3675678" cy="2043955"/>
          </a:xfrm>
        </p:spPr>
      </p:pic>
      <p:pic>
        <p:nvPicPr>
          <p:cNvPr id="9" name="Picture 8" descr="Screen Shot 2015-11-11 at 18.06.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728" y="1565082"/>
            <a:ext cx="6952831" cy="2582480"/>
          </a:xfrm>
          <a:prstGeom prst="rect">
            <a:avLst/>
          </a:prstGeom>
        </p:spPr>
      </p:pic>
      <p:sp>
        <p:nvSpPr>
          <p:cNvPr id="15" name="Title 1"/>
          <p:cNvSpPr>
            <a:spLocks noGrp="1"/>
          </p:cNvSpPr>
          <p:nvPr>
            <p:ph type="title"/>
          </p:nvPr>
        </p:nvSpPr>
        <p:spPr>
          <a:xfrm>
            <a:off x="189163" y="274638"/>
            <a:ext cx="8782564" cy="922337"/>
          </a:xfrm>
        </p:spPr>
        <p:txBody>
          <a:bodyPr/>
          <a:lstStyle/>
          <a:p>
            <a:r>
              <a:rPr lang="en-GB" dirty="0" smtClean="0"/>
              <a:t>Energy Consumption of LLVM IR</a:t>
            </a:r>
            <a:endParaRPr lang="en-GB" dirty="0"/>
          </a:p>
        </p:txBody>
      </p:sp>
      <p:sp>
        <p:nvSpPr>
          <p:cNvPr id="6" name="Rectangle 5"/>
          <p:cNvSpPr/>
          <p:nvPr/>
        </p:nvSpPr>
        <p:spPr>
          <a:xfrm>
            <a:off x="313577" y="6160085"/>
            <a:ext cx="8593402" cy="646331"/>
          </a:xfrm>
          <a:prstGeom prst="rect">
            <a:avLst/>
          </a:prstGeom>
        </p:spPr>
        <p:txBody>
          <a:bodyPr wrap="square">
            <a:spAutoFit/>
          </a:bodyPr>
          <a:lstStyle/>
          <a:p>
            <a:pPr fontAlgn="auto">
              <a:spcBef>
                <a:spcPts val="0"/>
              </a:spcBef>
              <a:spcAft>
                <a:spcPts val="0"/>
              </a:spcAft>
              <a:defRPr/>
            </a:pPr>
            <a:r>
              <a:rPr lang="en-GB" sz="1200" dirty="0">
                <a:solidFill>
                  <a:srgbClr val="3366FF"/>
                </a:solidFill>
                <a:latin typeface="+mn-lt"/>
              </a:rPr>
              <a:t>U. </a:t>
            </a:r>
            <a:r>
              <a:rPr lang="en-GB" sz="1200" dirty="0" err="1">
                <a:solidFill>
                  <a:srgbClr val="3366FF"/>
                </a:solidFill>
                <a:latin typeface="+mn-lt"/>
              </a:rPr>
              <a:t>Liqat</a:t>
            </a:r>
            <a:r>
              <a:rPr lang="en-GB" sz="1200" dirty="0">
                <a:solidFill>
                  <a:srgbClr val="3366FF"/>
                </a:solidFill>
                <a:latin typeface="+mn-lt"/>
              </a:rPr>
              <a:t>, K. Georgiou, S. </a:t>
            </a:r>
            <a:r>
              <a:rPr lang="en-GB" sz="1200" dirty="0" err="1">
                <a:solidFill>
                  <a:srgbClr val="3366FF"/>
                </a:solidFill>
                <a:latin typeface="+mn-lt"/>
              </a:rPr>
              <a:t>Kerrison</a:t>
            </a:r>
            <a:r>
              <a:rPr lang="en-GB" sz="1200" dirty="0">
                <a:solidFill>
                  <a:srgbClr val="3366FF"/>
                </a:solidFill>
                <a:latin typeface="+mn-lt"/>
              </a:rPr>
              <a:t>, P. Lopez-Garcia, J.P. Gallagher, M.V. </a:t>
            </a:r>
            <a:r>
              <a:rPr lang="en-GB" sz="1200" dirty="0" err="1">
                <a:solidFill>
                  <a:srgbClr val="3366FF"/>
                </a:solidFill>
                <a:latin typeface="+mn-lt"/>
              </a:rPr>
              <a:t>Hermenegildo</a:t>
            </a:r>
            <a:r>
              <a:rPr lang="en-GB" sz="1200" dirty="0">
                <a:solidFill>
                  <a:srgbClr val="3366FF"/>
                </a:solidFill>
                <a:latin typeface="+mn-lt"/>
              </a:rPr>
              <a:t>, K. Eder. Inferring Parametric Energy Consumption Functions at Different Software Levels: ISA vs. LLVM IR. In Proceedings of FOPARA 2015. </a:t>
            </a:r>
            <a:r>
              <a:rPr lang="en-GB" sz="1200" dirty="0">
                <a:solidFill>
                  <a:srgbClr val="3366FF"/>
                </a:solidFill>
                <a:latin typeface="+mn-lt"/>
                <a:hlinkClick r:id="rId5"/>
              </a:rPr>
              <a:t>http://</a:t>
            </a:r>
            <a:r>
              <a:rPr lang="en-GB" sz="1200" dirty="0" err="1">
                <a:solidFill>
                  <a:srgbClr val="3366FF"/>
                </a:solidFill>
                <a:latin typeface="+mn-lt"/>
                <a:hlinkClick r:id="rId5"/>
              </a:rPr>
              <a:t>arxiv.org</a:t>
            </a:r>
            <a:r>
              <a:rPr lang="en-GB" sz="1200" dirty="0">
                <a:solidFill>
                  <a:srgbClr val="3366FF"/>
                </a:solidFill>
                <a:latin typeface="+mn-lt"/>
                <a:hlinkClick r:id="rId5"/>
              </a:rPr>
              <a:t>/abs/</a:t>
            </a:r>
            <a:r>
              <a:rPr lang="en-GB" sz="1200" dirty="0" smtClean="0">
                <a:solidFill>
                  <a:srgbClr val="3366FF"/>
                </a:solidFill>
                <a:latin typeface="+mn-lt"/>
                <a:hlinkClick r:id="rId5"/>
              </a:rPr>
              <a:t>1511.01413</a:t>
            </a:r>
            <a:endParaRPr lang="en-GB" sz="1200" dirty="0" smtClean="0">
              <a:solidFill>
                <a:srgbClr val="3366FF"/>
              </a:solidFill>
              <a:latin typeface="+mn-lt"/>
            </a:endParaRPr>
          </a:p>
        </p:txBody>
      </p:sp>
      <p:sp>
        <p:nvSpPr>
          <p:cNvPr id="7" name="Rectangle 6"/>
          <p:cNvSpPr/>
          <p:nvPr/>
        </p:nvSpPr>
        <p:spPr>
          <a:xfrm>
            <a:off x="297256" y="5730539"/>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6"/>
              </a:rPr>
              <a:t>http</a:t>
            </a:r>
            <a:r>
              <a:rPr lang="en-GB" sz="1200" dirty="0">
                <a:solidFill>
                  <a:srgbClr val="3366FF"/>
                </a:solidFill>
                <a:latin typeface="+mn-lt"/>
                <a:hlinkClick r:id="rId6"/>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32174917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at the LLVM-IR Level</a:t>
            </a:r>
            <a:endParaRPr lang="en-GB" dirty="0"/>
          </a:p>
        </p:txBody>
      </p:sp>
      <p:pic>
        <p:nvPicPr>
          <p:cNvPr id="6" name="Content Placeholder 5" descr="ISAAnalysis.png"/>
          <p:cNvPicPr>
            <a:picLocks noGrp="1" noChangeAspect="1"/>
          </p:cNvPicPr>
          <p:nvPr>
            <p:ph sz="half" idx="1"/>
          </p:nvPr>
        </p:nvPicPr>
        <p:blipFill>
          <a:blip r:embed="rId3" cstate="print"/>
          <a:stretch>
            <a:fillRect/>
          </a:stretch>
        </p:blipFill>
        <p:spPr>
          <a:xfrm>
            <a:off x="272844" y="1320502"/>
            <a:ext cx="4146755" cy="4710392"/>
          </a:xfrm>
        </p:spPr>
      </p:pic>
      <p:pic>
        <p:nvPicPr>
          <p:cNvPr id="7" name="Content Placeholder 6" descr="LLVMAnalysis.png"/>
          <p:cNvPicPr>
            <a:picLocks noGrp="1" noChangeAspect="1"/>
          </p:cNvPicPr>
          <p:nvPr>
            <p:ph sz="half" idx="2"/>
          </p:nvPr>
        </p:nvPicPr>
        <p:blipFill>
          <a:blip r:embed="rId4" cstate="print"/>
          <a:stretch>
            <a:fillRect/>
          </a:stretch>
        </p:blipFill>
        <p:spPr>
          <a:xfrm>
            <a:off x="4449798" y="1328205"/>
            <a:ext cx="4186329" cy="4688688"/>
          </a:xfrm>
        </p:spPr>
      </p:pic>
      <p:pic>
        <p:nvPicPr>
          <p:cNvPr id="5" name="Content Placeholder 17" descr="32.c.png"/>
          <p:cNvPicPr>
            <a:picLocks noChangeAspect="1"/>
          </p:cNvPicPr>
          <p:nvPr/>
        </p:nvPicPr>
        <p:blipFill>
          <a:blip r:embed="rId5" cstate="print"/>
          <a:srcRect/>
          <a:stretch>
            <a:fillRect/>
          </a:stretch>
        </p:blipFill>
        <p:spPr bwMode="auto">
          <a:xfrm>
            <a:off x="3943511" y="5219226"/>
            <a:ext cx="564802" cy="496387"/>
          </a:xfrm>
          <a:prstGeom prst="rect">
            <a:avLst/>
          </a:prstGeom>
          <a:noFill/>
          <a:ln w="9525">
            <a:noFill/>
            <a:miter lim="800000"/>
            <a:headEnd/>
            <a:tailEnd/>
          </a:ln>
        </p:spPr>
      </p:pic>
      <p:pic>
        <p:nvPicPr>
          <p:cNvPr id="8" name="Content Placeholder 17" descr="32.c.png"/>
          <p:cNvPicPr>
            <a:picLocks noChangeAspect="1"/>
          </p:cNvPicPr>
          <p:nvPr/>
        </p:nvPicPr>
        <p:blipFill>
          <a:blip r:embed="rId5" cstate="print"/>
          <a:srcRect/>
          <a:stretch>
            <a:fillRect/>
          </a:stretch>
        </p:blipFill>
        <p:spPr bwMode="auto">
          <a:xfrm>
            <a:off x="8093145" y="5308152"/>
            <a:ext cx="564802" cy="496387"/>
          </a:xfrm>
          <a:prstGeom prst="rect">
            <a:avLst/>
          </a:prstGeom>
          <a:noFill/>
          <a:ln w="9525">
            <a:noFill/>
            <a:miter lim="800000"/>
            <a:headEnd/>
            <a:tailEnd/>
          </a:ln>
        </p:spPr>
      </p:pic>
      <p:sp>
        <p:nvSpPr>
          <p:cNvPr id="10" name="Rectangle 9"/>
          <p:cNvSpPr/>
          <p:nvPr/>
        </p:nvSpPr>
        <p:spPr>
          <a:xfrm>
            <a:off x="0" y="6002189"/>
            <a:ext cx="9144000" cy="738664"/>
          </a:xfrm>
          <a:prstGeom prst="rect">
            <a:avLst/>
          </a:prstGeom>
        </p:spPr>
        <p:txBody>
          <a:bodyPr wrap="square">
            <a:spAutoFit/>
          </a:bodyPr>
          <a:lstStyle/>
          <a:p>
            <a:pPr fontAlgn="auto">
              <a:spcBef>
                <a:spcPts val="0"/>
              </a:spcBef>
              <a:spcAft>
                <a:spcPts val="0"/>
              </a:spcAft>
              <a:defRPr/>
            </a:pPr>
            <a:r>
              <a:rPr lang="en-GB" sz="1400" dirty="0">
                <a:solidFill>
                  <a:srgbClr val="3366FF"/>
                </a:solidFill>
                <a:latin typeface="+mn-lt"/>
              </a:rPr>
              <a:t>N. </a:t>
            </a:r>
            <a:r>
              <a:rPr lang="en-GB" sz="1400" dirty="0" err="1">
                <a:solidFill>
                  <a:srgbClr val="3366FF"/>
                </a:solidFill>
                <a:latin typeface="+mn-lt"/>
              </a:rPr>
              <a:t>Grech</a:t>
            </a:r>
            <a:r>
              <a:rPr lang="en-GB" sz="1400" dirty="0">
                <a:solidFill>
                  <a:srgbClr val="3366FF"/>
                </a:solidFill>
                <a:latin typeface="+mn-lt"/>
              </a:rPr>
              <a:t>, K. Georgiou, J. </a:t>
            </a:r>
            <a:r>
              <a:rPr lang="en-GB" sz="1400" dirty="0" err="1">
                <a:solidFill>
                  <a:srgbClr val="3366FF"/>
                </a:solidFill>
                <a:latin typeface="+mn-lt"/>
              </a:rPr>
              <a:t>Pallister</a:t>
            </a:r>
            <a:r>
              <a:rPr lang="en-GB" sz="1400" dirty="0">
                <a:solidFill>
                  <a:srgbClr val="3366FF"/>
                </a:solidFill>
                <a:latin typeface="+mn-lt"/>
              </a:rPr>
              <a:t>, S. </a:t>
            </a:r>
            <a:r>
              <a:rPr lang="en-GB" sz="1400" dirty="0" err="1">
                <a:solidFill>
                  <a:srgbClr val="3366FF"/>
                </a:solidFill>
                <a:latin typeface="+mn-lt"/>
              </a:rPr>
              <a:t>Kerrison</a:t>
            </a:r>
            <a:r>
              <a:rPr lang="en-GB" sz="1400" dirty="0">
                <a:solidFill>
                  <a:srgbClr val="3366FF"/>
                </a:solidFill>
                <a:latin typeface="+mn-lt"/>
              </a:rPr>
              <a:t>, J. Morse, </a:t>
            </a:r>
            <a:r>
              <a:rPr lang="en-GB" sz="1400" dirty="0" smtClean="0">
                <a:solidFill>
                  <a:srgbClr val="3366FF"/>
                </a:solidFill>
                <a:latin typeface="+mn-lt"/>
              </a:rPr>
              <a:t>K</a:t>
            </a:r>
            <a:r>
              <a:rPr lang="en-GB" sz="1400" dirty="0">
                <a:solidFill>
                  <a:srgbClr val="3366FF"/>
                </a:solidFill>
                <a:latin typeface="+mn-lt"/>
              </a:rPr>
              <a:t>. Eder. 2015. Static analysis of energy consumption for LLVM IR programs. In Proceedings of the 18th International Workshop on Software and Compilers for Embedded Systems (SCOPES '15). ACM, New York, NY, USA,  pages 12-21. </a:t>
            </a:r>
            <a:r>
              <a:rPr lang="en-GB" sz="1400" dirty="0" smtClean="0">
                <a:solidFill>
                  <a:srgbClr val="3366FF"/>
                </a:solidFill>
                <a:latin typeface="+mn-lt"/>
                <a:hlinkClick r:id="rId6"/>
              </a:rPr>
              <a:t>http</a:t>
            </a:r>
            <a:r>
              <a:rPr lang="en-GB" sz="1400" dirty="0">
                <a:solidFill>
                  <a:srgbClr val="3366FF"/>
                </a:solidFill>
                <a:latin typeface="+mn-lt"/>
                <a:hlinkClick r:id="rId6"/>
              </a:rPr>
              <a:t>://dx.doi.org/10.1145/2764967.2764974</a:t>
            </a:r>
            <a:endParaRPr lang="en-GB" sz="1400" dirty="0">
              <a:solidFill>
                <a:srgbClr val="3366FF"/>
              </a:solidFill>
              <a:latin typeface="+mn-lt"/>
            </a:endParaRPr>
          </a:p>
        </p:txBody>
      </p:sp>
      <p:pic>
        <p:nvPicPr>
          <p:cNvPr id="3" name="Picture 2" descr="Screen Shot 2015-11-11 at 17.55.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9544" y="3836831"/>
            <a:ext cx="1129741" cy="448195"/>
          </a:xfrm>
          <a:prstGeom prst="rect">
            <a:avLst/>
          </a:prstGeom>
        </p:spPr>
      </p:pic>
    </p:spTree>
    <p:extLst>
      <p:ext uri="{BB962C8B-B14F-4D97-AF65-F5344CB8AC3E}">
        <p14:creationId xmlns:p14="http://schemas.microsoft.com/office/powerpoint/2010/main" val="4681747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sults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8" y="1931053"/>
            <a:ext cx="9081242" cy="3121677"/>
          </a:xfrm>
          <a:prstGeom prst="rect">
            <a:avLst/>
          </a:prstGeom>
        </p:spPr>
      </p:pic>
      <p:sp>
        <p:nvSpPr>
          <p:cNvPr id="6" name="Title 1"/>
          <p:cNvSpPr>
            <a:spLocks noGrp="1"/>
          </p:cNvSpPr>
          <p:nvPr>
            <p:ph type="title"/>
          </p:nvPr>
        </p:nvSpPr>
        <p:spPr>
          <a:xfrm>
            <a:off x="457200" y="274638"/>
            <a:ext cx="8229600" cy="922337"/>
          </a:xfrm>
        </p:spPr>
        <p:txBody>
          <a:bodyPr/>
          <a:lstStyle/>
          <a:p>
            <a:r>
              <a:rPr lang="en-US" dirty="0" smtClean="0"/>
              <a:t>EC Static Analysis Results</a:t>
            </a:r>
            <a:endParaRPr lang="en-US" dirty="0"/>
          </a:p>
        </p:txBody>
      </p:sp>
      <p:sp>
        <p:nvSpPr>
          <p:cNvPr id="8" name="Rectangle 7"/>
          <p:cNvSpPr/>
          <p:nvPr/>
        </p:nvSpPr>
        <p:spPr>
          <a:xfrm>
            <a:off x="297256" y="5572210"/>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4"/>
              </a:rPr>
              <a:t>http</a:t>
            </a:r>
            <a:r>
              <a:rPr lang="en-GB" sz="1200" dirty="0">
                <a:solidFill>
                  <a:srgbClr val="3366FF"/>
                </a:solidFill>
                <a:latin typeface="+mn-lt"/>
                <a:hlinkClick r:id="rId4"/>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274819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3884711" y="1613741"/>
            <a:ext cx="4333869" cy="3673702"/>
          </a:xfrm>
          <a:prstGeom prst="rect">
            <a:avLst/>
          </a:prstGeom>
          <a:noFill/>
          <a:ln w="9525">
            <a:noFill/>
            <a:miter lim="800000"/>
            <a:headEnd/>
            <a:tailEnd/>
          </a:ln>
        </p:spPr>
      </p:pic>
      <p:sp>
        <p:nvSpPr>
          <p:cNvPr id="2" name="Title 1"/>
          <p:cNvSpPr>
            <a:spLocks noGrp="1"/>
          </p:cNvSpPr>
          <p:nvPr>
            <p:ph type="title"/>
          </p:nvPr>
        </p:nvSpPr>
        <p:spPr>
          <a:xfrm>
            <a:off x="1101384" y="1419412"/>
            <a:ext cx="4307329" cy="1524000"/>
          </a:xfrm>
        </p:spPr>
        <p:txBody>
          <a:bodyPr/>
          <a:lstStyle/>
          <a:p>
            <a:pPr marL="0" indent="0" algn="l"/>
            <a:r>
              <a:rPr lang="en-GB" dirty="0" smtClean="0">
                <a:solidFill>
                  <a:schemeClr val="accent5">
                    <a:lumMod val="50000"/>
                  </a:schemeClr>
                </a:solidFill>
              </a:rPr>
              <a:t>Introduction</a:t>
            </a:r>
            <a:r>
              <a:rPr lang="it-IT" dirty="0" smtClean="0">
                <a:solidFill>
                  <a:schemeClr val="accent5">
                    <a:lumMod val="50000"/>
                  </a:schemeClr>
                </a:solidFill>
              </a:rPr>
              <a:t> and </a:t>
            </a:r>
            <a:br>
              <a:rPr lang="it-IT" dirty="0" smtClean="0">
                <a:solidFill>
                  <a:schemeClr val="accent5">
                    <a:lumMod val="50000"/>
                  </a:schemeClr>
                </a:solidFill>
              </a:rPr>
            </a:br>
            <a:r>
              <a:rPr lang="en-GB" dirty="0" smtClean="0">
                <a:solidFill>
                  <a:schemeClr val="accent5">
                    <a:lumMod val="50000"/>
                  </a:schemeClr>
                </a:solidFill>
              </a:rPr>
              <a:t>Motivation</a:t>
            </a:r>
            <a:endParaRPr lang="en-GB" dirty="0">
              <a:solidFill>
                <a:schemeClr val="accent5">
                  <a:lumMod val="50000"/>
                </a:schemeClr>
              </a:solidFill>
            </a:endParaRPr>
          </a:p>
        </p:txBody>
      </p:sp>
      <p:pic>
        <p:nvPicPr>
          <p:cNvPr id="3" name="Picture 2"/>
          <p:cNvPicPr>
            <a:picLocks noChangeAspect="1"/>
          </p:cNvPicPr>
          <p:nvPr/>
        </p:nvPicPr>
        <p:blipFill>
          <a:blip r:embed="rId4"/>
          <a:stretch>
            <a:fillRect/>
          </a:stretch>
        </p:blipFill>
        <p:spPr>
          <a:xfrm>
            <a:off x="1075765" y="4947347"/>
            <a:ext cx="3750234" cy="981311"/>
          </a:xfrm>
          <a:prstGeom prst="rect">
            <a:avLst/>
          </a:prstGeom>
        </p:spPr>
      </p:pic>
      <p:sp>
        <p:nvSpPr>
          <p:cNvPr id="9" name="TextBox 8"/>
          <p:cNvSpPr txBox="1"/>
          <p:nvPr/>
        </p:nvSpPr>
        <p:spPr>
          <a:xfrm>
            <a:off x="5609423" y="5431648"/>
            <a:ext cx="2727761" cy="415498"/>
          </a:xfrm>
          <a:prstGeom prst="rect">
            <a:avLst/>
          </a:prstGeom>
          <a:noFill/>
        </p:spPr>
        <p:txBody>
          <a:bodyPr wrap="square" rtlCol="0">
            <a:spAutoFit/>
          </a:bodyPr>
          <a:lstStyle/>
          <a:p>
            <a:r>
              <a:rPr lang="en-GB" sz="700" dirty="0" smtClean="0">
                <a:solidFill>
                  <a:schemeClr val="bg2">
                    <a:lumMod val="40000"/>
                    <a:lumOff val="60000"/>
                  </a:schemeClr>
                </a:solidFill>
              </a:rPr>
              <a:t>Pictures taken from the Energy Efficient Computing Brochure at: </a:t>
            </a:r>
            <a:r>
              <a:rPr lang="en-GB" sz="700" dirty="0" smtClean="0">
                <a:solidFill>
                  <a:schemeClr val="bg2">
                    <a:lumMod val="40000"/>
                    <a:lumOff val="60000"/>
                  </a:schemeClr>
                </a:solidFill>
                <a:hlinkClick r:id="rId5"/>
              </a:rPr>
              <a:t>https://connect.innovateuk.org/documents/3158891/9517074/Energy%20Efficient%20Computing%20Magazine?version=1.0</a:t>
            </a:r>
            <a:r>
              <a:rPr lang="en-GB" sz="700" dirty="0" smtClean="0">
                <a:solidFill>
                  <a:schemeClr val="bg2">
                    <a:lumMod val="40000"/>
                    <a:lumOff val="60000"/>
                  </a:schemeClr>
                </a:solidFill>
              </a:rPr>
              <a:t>   </a:t>
            </a:r>
            <a:endParaRPr lang="en-GB" sz="700" dirty="0">
              <a:solidFill>
                <a:schemeClr val="bg2">
                  <a:lumMod val="40000"/>
                  <a:lumOff val="60000"/>
                </a:schemeClr>
              </a:solidFill>
            </a:endParaRPr>
          </a:p>
        </p:txBody>
      </p:sp>
    </p:spTree>
    <p:extLst>
      <p:ext uri="{BB962C8B-B14F-4D97-AF65-F5344CB8AC3E}">
        <p14:creationId xmlns:p14="http://schemas.microsoft.com/office/powerpoint/2010/main" val="365468641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922337"/>
          </a:xfrm>
        </p:spPr>
        <p:txBody>
          <a:bodyPr/>
          <a:lstStyle/>
          <a:p>
            <a:r>
              <a:rPr lang="en-US" dirty="0" smtClean="0"/>
              <a:t>EC Static Analysis Results</a:t>
            </a:r>
            <a:endParaRPr lang="en-US" dirty="0"/>
          </a:p>
        </p:txBody>
      </p:sp>
      <p:pic>
        <p:nvPicPr>
          <p:cNvPr id="6" name="Picture 5" descr="plot-matmult-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05" y="1972456"/>
            <a:ext cx="2746285" cy="3204000"/>
          </a:xfrm>
          <a:prstGeom prst="rect">
            <a:avLst/>
          </a:prstGeom>
        </p:spPr>
      </p:pic>
      <p:pic>
        <p:nvPicPr>
          <p:cNvPr id="7" name="Picture 6" descr="plot-matmult-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794" y="1970317"/>
            <a:ext cx="2746285" cy="3204000"/>
          </a:xfrm>
          <a:prstGeom prst="rect">
            <a:avLst/>
          </a:prstGeom>
        </p:spPr>
      </p:pic>
      <p:pic>
        <p:nvPicPr>
          <p:cNvPr id="8" name="Picture 7" descr="plot-matmult-4.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804" y="1965346"/>
            <a:ext cx="2746287" cy="3204000"/>
          </a:xfrm>
          <a:prstGeom prst="rect">
            <a:avLst/>
          </a:prstGeom>
        </p:spPr>
      </p:pic>
      <p:sp>
        <p:nvSpPr>
          <p:cNvPr id="10" name="Rectangle 9"/>
          <p:cNvSpPr/>
          <p:nvPr/>
        </p:nvSpPr>
        <p:spPr>
          <a:xfrm>
            <a:off x="297256" y="5572210"/>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6"/>
              </a:rPr>
              <a:t>http</a:t>
            </a:r>
            <a:r>
              <a:rPr lang="en-GB" sz="1200" dirty="0">
                <a:solidFill>
                  <a:srgbClr val="3366FF"/>
                </a:solidFill>
                <a:latin typeface="+mn-lt"/>
                <a:hlinkClick r:id="rId6"/>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214118825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922337"/>
          </a:xfrm>
        </p:spPr>
        <p:txBody>
          <a:bodyPr/>
          <a:lstStyle/>
          <a:p>
            <a:r>
              <a:rPr lang="en-US" dirty="0" smtClean="0"/>
              <a:t>EC Static Analysis Results</a:t>
            </a:r>
            <a:endParaRPr lang="en-US" dirty="0"/>
          </a:p>
        </p:txBody>
      </p:sp>
      <p:pic>
        <p:nvPicPr>
          <p:cNvPr id="2" name="Picture 1" descr="plot-r4di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2986"/>
            <a:ext cx="4522237" cy="2826398"/>
          </a:xfrm>
          <a:prstGeom prst="rect">
            <a:avLst/>
          </a:prstGeom>
        </p:spPr>
      </p:pic>
      <p:pic>
        <p:nvPicPr>
          <p:cNvPr id="3" name="Picture 2" descr="plot-r4div-balanc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980" y="2012495"/>
            <a:ext cx="4523020" cy="2826888"/>
          </a:xfrm>
          <a:prstGeom prst="rect">
            <a:avLst/>
          </a:prstGeom>
        </p:spPr>
      </p:pic>
      <p:sp>
        <p:nvSpPr>
          <p:cNvPr id="6" name="Rectangle 5"/>
          <p:cNvSpPr/>
          <p:nvPr/>
        </p:nvSpPr>
        <p:spPr>
          <a:xfrm>
            <a:off x="297256" y="5572210"/>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5"/>
              </a:rPr>
              <a:t>http</a:t>
            </a:r>
            <a:r>
              <a:rPr lang="en-GB" sz="1200" dirty="0">
                <a:solidFill>
                  <a:srgbClr val="3366FF"/>
                </a:solidFill>
                <a:latin typeface="+mn-lt"/>
                <a:hlinkClick r:id="rId5"/>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62396395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it-IT" dirty="0" err="1" smtClean="0"/>
              <a:t>Towards</a:t>
            </a:r>
            <a:r>
              <a:rPr lang="it-IT" dirty="0" smtClean="0"/>
              <a:t> Energy </a:t>
            </a:r>
            <a:r>
              <a:rPr lang="it-IT" dirty="0" err="1"/>
              <a:t>Aware</a:t>
            </a:r>
            <a:r>
              <a:rPr lang="it-IT" dirty="0"/>
              <a:t> </a:t>
            </a:r>
            <a:r>
              <a:rPr lang="it-IT" dirty="0" smtClean="0"/>
              <a:t/>
            </a:r>
            <a:br>
              <a:rPr lang="it-IT" dirty="0" smtClean="0"/>
            </a:br>
            <a:r>
              <a:rPr lang="it-IT" dirty="0" smtClean="0"/>
              <a:t>Software </a:t>
            </a:r>
            <a:r>
              <a:rPr lang="it-IT" dirty="0" err="1"/>
              <a:t>Engineering</a:t>
            </a:r>
            <a:endParaRPr lang="it-IT" dirty="0"/>
          </a:p>
        </p:txBody>
      </p:sp>
    </p:spTree>
    <p:extLst>
      <p:ext uri="{BB962C8B-B14F-4D97-AF65-F5344CB8AC3E}">
        <p14:creationId xmlns:p14="http://schemas.microsoft.com/office/powerpoint/2010/main" val="133393736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0467"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83</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pic>
        <p:nvPicPr>
          <p:cNvPr id="23" name="Content Placeholder 3" descr="e3s-horowitz-2009.jpg"/>
          <p:cNvPicPr>
            <a:picLocks noChangeAspect="1"/>
          </p:cNvPicPr>
          <p:nvPr/>
        </p:nvPicPr>
        <p:blipFill>
          <a:blip r:embed="rId6" cstate="print"/>
          <a:stretch>
            <a:fillRect/>
          </a:stretch>
        </p:blipFill>
        <p:spPr>
          <a:xfrm>
            <a:off x="3960000" y="3240000"/>
            <a:ext cx="4565312" cy="3528000"/>
          </a:xfrm>
          <a:prstGeom prst="rect">
            <a:avLst/>
          </a:prstGeom>
        </p:spPr>
      </p:pic>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spTree>
    <p:extLst>
      <p:ext uri="{BB962C8B-B14F-4D97-AF65-F5344CB8AC3E}">
        <p14:creationId xmlns:p14="http://schemas.microsoft.com/office/powerpoint/2010/main" val="1776693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1491"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84</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1.horowitz.jpg"/>
          <p:cNvPicPr>
            <a:picLocks noChangeAspect="1"/>
          </p:cNvPicPr>
          <p:nvPr/>
        </p:nvPicPr>
        <p:blipFill>
          <a:blip r:embed="rId6" cstate="print"/>
          <a:stretch>
            <a:fillRect/>
          </a:stretch>
        </p:blipFill>
        <p:spPr>
          <a:xfrm>
            <a:off x="3960000" y="3240000"/>
            <a:ext cx="4565313" cy="3528000"/>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35973218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2515"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85</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2.horowitz.jpg"/>
          <p:cNvPicPr>
            <a:picLocks noChangeAspect="1"/>
          </p:cNvPicPr>
          <p:nvPr/>
        </p:nvPicPr>
        <p:blipFill>
          <a:blip r:embed="rId6" cstate="print"/>
          <a:stretch>
            <a:fillRect/>
          </a:stretch>
        </p:blipFill>
        <p:spPr>
          <a:xfrm>
            <a:off x="3960000" y="3240000"/>
            <a:ext cx="4561200" cy="3522228"/>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110470301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3539"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86</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3.horowitz.jpg"/>
          <p:cNvPicPr>
            <a:picLocks noChangeAspect="1"/>
          </p:cNvPicPr>
          <p:nvPr/>
        </p:nvPicPr>
        <p:blipFill>
          <a:blip r:embed="rId6" cstate="print"/>
          <a:stretch>
            <a:fillRect/>
          </a:stretch>
        </p:blipFill>
        <p:spPr>
          <a:xfrm>
            <a:off x="3960000" y="3240000"/>
            <a:ext cx="4561955" cy="3528000"/>
          </a:xfrm>
          <a:prstGeom prst="rect">
            <a:avLst/>
          </a:prstGeom>
        </p:spPr>
      </p:pic>
      <p:sp>
        <p:nvSpPr>
          <p:cNvPr id="1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11050195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Flowchart: Document 20"/>
          <p:cNvSpPr/>
          <p:nvPr/>
        </p:nvSpPr>
        <p:spPr bwMode="auto">
          <a:xfrm>
            <a:off x="416884" y="1638012"/>
            <a:ext cx="2420909" cy="828000"/>
          </a:xfrm>
          <a:prstGeom prst="flowChartDocument">
            <a:avLst/>
          </a:prstGeom>
          <a:solidFill>
            <a:schemeClr val="accent1">
              <a:lumMod val="75000"/>
              <a:alpha val="44000"/>
            </a:schemeClr>
          </a:solidFill>
          <a:ln w="9525" cap="flat" cmpd="sng" algn="ctr">
            <a:noFill/>
            <a:prstDash val="solid"/>
            <a:round/>
            <a:headEnd type="none" w="med" len="med"/>
            <a:tailEnd type="none" w="med" len="med"/>
          </a:ln>
          <a:effectLst/>
        </p:spPr>
        <p:txBody>
          <a:bodyPr wrap="square">
            <a:spAutoFit/>
          </a:bodyPr>
          <a:lstStyle/>
          <a:p>
            <a:pPr>
              <a:spcBef>
                <a:spcPct val="50000"/>
              </a:spcBef>
              <a:defRPr/>
            </a:pPr>
            <a:endParaRPr lang="en-GB">
              <a:solidFill>
                <a:prstClr val="black"/>
              </a:solidFill>
              <a:latin typeface="+mn-lt"/>
              <a:cs typeface="+mn-cs"/>
            </a:endParaRPr>
          </a:p>
        </p:txBody>
      </p:sp>
      <p:sp>
        <p:nvSpPr>
          <p:cNvPr id="7172" name="Title 3"/>
          <p:cNvSpPr>
            <a:spLocks noGrp="1"/>
          </p:cNvSpPr>
          <p:nvPr>
            <p:ph type="title" idx="10"/>
          </p:nvPr>
        </p:nvSpPr>
        <p:spPr bwMode="auto">
          <a:xfrm>
            <a:off x="0" y="165474"/>
            <a:ext cx="9144000" cy="1050925"/>
          </a:xfrm>
          <a:noFill/>
          <a:ln>
            <a:miter lim="800000"/>
            <a:headEnd/>
            <a:tailEnd/>
          </a:ln>
        </p:spPr>
        <p:txBody>
          <a:bodyPr vert="horz" numCol="1" anchorCtr="0" compatLnSpc="1">
            <a:prstTxWarp prst="textNoShape">
              <a:avLst/>
            </a:prstTxWarp>
          </a:bodyPr>
          <a:lstStyle/>
          <a:p>
            <a:pPr lvl="0"/>
            <a:r>
              <a:rPr lang="en-GB" sz="4000" dirty="0" smtClean="0">
                <a:solidFill>
                  <a:schemeClr val="accent1">
                    <a:lumMod val="50000"/>
                  </a:schemeClr>
                </a:solidFill>
                <a:latin typeface="+mj-lt"/>
              </a:rPr>
              <a:t>More POWER to SW Developers</a:t>
            </a:r>
          </a:p>
        </p:txBody>
      </p:sp>
      <p:sp>
        <p:nvSpPr>
          <p:cNvPr id="10" name="Text Placeholder 4"/>
          <p:cNvSpPr>
            <a:spLocks noGrp="1"/>
          </p:cNvSpPr>
          <p:nvPr>
            <p:ph type="body"/>
          </p:nvPr>
        </p:nvSpPr>
        <p:spPr>
          <a:xfrm>
            <a:off x="2953232" y="1531158"/>
            <a:ext cx="5913577" cy="1431385"/>
          </a:xfrm>
        </p:spPr>
        <p:txBody>
          <a:bodyPr/>
          <a:lstStyle/>
          <a:p>
            <a:pPr fontAlgn="auto">
              <a:spcAft>
                <a:spcPts val="0"/>
              </a:spcAft>
              <a:buClr>
                <a:schemeClr val="accent1">
                  <a:lumMod val="50000"/>
                </a:schemeClr>
              </a:buClr>
              <a:defRPr/>
            </a:pPr>
            <a:r>
              <a:rPr lang="en-GB" sz="2400" dirty="0" smtClean="0">
                <a:latin typeface="+mn-lt"/>
              </a:rPr>
              <a:t>Full </a:t>
            </a:r>
            <a:r>
              <a:rPr lang="en-GB" sz="2400" b="1" dirty="0" smtClean="0">
                <a:solidFill>
                  <a:srgbClr val="3C8C93"/>
                </a:solidFill>
                <a:latin typeface="+mn-lt"/>
              </a:rPr>
              <a:t>Energy Transparency </a:t>
            </a:r>
          </a:p>
          <a:p>
            <a:pPr fontAlgn="auto">
              <a:spcAft>
                <a:spcPts val="0"/>
              </a:spcAft>
              <a:buNone/>
              <a:defRPr/>
            </a:pPr>
            <a:r>
              <a:rPr lang="en-GB" sz="2400" dirty="0" smtClean="0">
                <a:latin typeface="+mn-lt"/>
              </a:rPr>
              <a:t>	from HW to SW</a:t>
            </a:r>
          </a:p>
          <a:p>
            <a:pPr fontAlgn="auto">
              <a:spcAft>
                <a:spcPts val="0"/>
              </a:spcAft>
              <a:buClr>
                <a:schemeClr val="accent1">
                  <a:lumMod val="50000"/>
                </a:schemeClr>
              </a:buClr>
              <a:defRPr/>
            </a:pPr>
            <a:r>
              <a:rPr lang="en-GB" sz="2400" dirty="0" smtClean="0">
                <a:latin typeface="+mn-lt"/>
              </a:rPr>
              <a:t>Location-centric programming model</a:t>
            </a:r>
          </a:p>
          <a:p>
            <a:pPr fontAlgn="auto">
              <a:spcAft>
                <a:spcPts val="0"/>
              </a:spcAft>
              <a:buNone/>
              <a:defRPr/>
            </a:pPr>
            <a:r>
              <a:rPr lang="en-GB" sz="1400" dirty="0" smtClean="0">
                <a:latin typeface="+mn-lt"/>
              </a:rPr>
              <a:t> </a:t>
            </a:r>
            <a:r>
              <a:rPr lang="en-GB" sz="2400" dirty="0" smtClean="0">
                <a:solidFill>
                  <a:srgbClr val="2C5F66"/>
                </a:solidFill>
                <a:latin typeface="+mn-lt"/>
              </a:rPr>
              <a:t> </a:t>
            </a:r>
          </a:p>
        </p:txBody>
      </p:sp>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87</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7" name="TextBox 4"/>
          <p:cNvSpPr txBox="1">
            <a:spLocks noChangeArrowheads="1"/>
          </p:cNvSpPr>
          <p:nvPr/>
        </p:nvSpPr>
        <p:spPr bwMode="auto">
          <a:xfrm>
            <a:off x="512135" y="1706707"/>
            <a:ext cx="2324100" cy="523220"/>
          </a:xfrm>
          <a:prstGeom prst="rect">
            <a:avLst/>
          </a:prstGeom>
          <a:noFill/>
          <a:ln w="9525">
            <a:noFill/>
            <a:miter lim="800000"/>
            <a:headEnd/>
            <a:tailEnd/>
          </a:ln>
        </p:spPr>
        <p:txBody>
          <a:bodyPr wrap="square">
            <a:spAutoFit/>
          </a:bodyPr>
          <a:lstStyle/>
          <a:p>
            <a:pPr marL="0" lvl="2"/>
            <a:r>
              <a:rPr lang="en-GB" b="1" dirty="0" smtClean="0">
                <a:solidFill>
                  <a:srgbClr val="2C5F66"/>
                </a:solidFill>
                <a:latin typeface="Courier New" pitchFamily="49" charset="0"/>
                <a:ea typeface="Batang" pitchFamily="18" charset="-127"/>
                <a:cs typeface="Courier New" pitchFamily="49" charset="0"/>
              </a:rPr>
              <a:t>in 5pJ </a:t>
            </a:r>
            <a:r>
              <a:rPr lang="en-GB" b="1" dirty="0">
                <a:solidFill>
                  <a:srgbClr val="2C5F66"/>
                </a:solidFill>
                <a:latin typeface="Courier New" pitchFamily="49" charset="0"/>
                <a:ea typeface="Batang" pitchFamily="18" charset="-127"/>
                <a:cs typeface="Courier New" pitchFamily="49" charset="0"/>
              </a:rPr>
              <a:t>do {...}</a:t>
            </a:r>
            <a:endParaRPr lang="en-GB" sz="2800" b="1" dirty="0">
              <a:solidFill>
                <a:srgbClr val="2C5F66"/>
              </a:solidFill>
              <a:latin typeface="Courier New" pitchFamily="49" charset="0"/>
              <a:ea typeface="Batang" pitchFamily="18" charset="-127"/>
              <a:cs typeface="Courier New" pitchFamily="49" charset="0"/>
            </a:endParaRPr>
          </a:p>
        </p:txBody>
      </p:sp>
      <p:pic>
        <p:nvPicPr>
          <p:cNvPr id="235522" name="Picture 2"/>
          <p:cNvPicPr>
            <a:picLocks noChangeAspect="1" noChangeArrowheads="1"/>
          </p:cNvPicPr>
          <p:nvPr/>
        </p:nvPicPr>
        <p:blipFill>
          <a:blip r:embed="rId3" cstate="print"/>
          <a:srcRect/>
          <a:stretch>
            <a:fillRect/>
          </a:stretch>
        </p:blipFill>
        <p:spPr bwMode="auto">
          <a:xfrm>
            <a:off x="5912070" y="3178423"/>
            <a:ext cx="2963917" cy="2512431"/>
          </a:xfrm>
          <a:prstGeom prst="rect">
            <a:avLst/>
          </a:prstGeom>
          <a:noFill/>
          <a:ln w="9525">
            <a:noFill/>
            <a:miter lim="800000"/>
            <a:headEnd/>
            <a:tailEnd/>
          </a:ln>
        </p:spPr>
      </p:pic>
      <p:sp>
        <p:nvSpPr>
          <p:cNvPr id="13" name="Text Placeholder 4"/>
          <p:cNvSpPr txBox="1">
            <a:spLocks/>
          </p:cNvSpPr>
          <p:nvPr/>
        </p:nvSpPr>
        <p:spPr bwMode="auto">
          <a:xfrm>
            <a:off x="283604" y="3128893"/>
            <a:ext cx="5913577" cy="1184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auto" latinLnBrk="0" hangingPunct="0">
              <a:lnSpc>
                <a:spcPct val="100000"/>
              </a:lnSpc>
              <a:spcBef>
                <a:spcPct val="20000"/>
              </a:spcBef>
              <a:spcAft>
                <a:spcPts val="0"/>
              </a:spcAft>
              <a:buClr>
                <a:srgbClr val="2C5F66"/>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“Cool” code for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green</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software</a:t>
            </a:r>
          </a:p>
          <a:p>
            <a:pPr marL="342900" marR="0" lvl="0" indent="-342900" algn="l" defTabSz="914400" rtl="0" eaLnBrk="0" fontAlgn="auto" latinLnBrk="0" hangingPunct="0">
              <a:lnSpc>
                <a:spcPct val="100000"/>
              </a:lnSpc>
              <a:spcBef>
                <a:spcPct val="20000"/>
              </a:spcBef>
              <a:spcAft>
                <a:spcPts val="0"/>
              </a:spcAft>
              <a:buClr>
                <a:srgbClr val="2C5F66"/>
              </a:buClr>
              <a:buSzTx/>
              <a:buFont typeface="Wingdings" pitchFamily="2" charset="2"/>
              <a:buNone/>
              <a:tabLst/>
              <a:defRPr/>
            </a:pPr>
            <a:r>
              <a:rPr kumimoji="0" lang="en-GB" sz="2400" b="1" i="0" u="none" strike="noStrike" kern="0" cap="none" spc="0" normalizeH="0" baseline="0" noProof="0" dirty="0" smtClean="0">
                <a:ln>
                  <a:noFill/>
                </a:ln>
                <a:solidFill>
                  <a:srgbClr val="2C5F66"/>
                </a:solidFill>
                <a:effectLst/>
                <a:uLnTx/>
                <a:uFillTx/>
                <a:latin typeface="+mn-lt"/>
                <a:ea typeface="+mn-ea"/>
                <a:cs typeface="+mn-cs"/>
              </a:rPr>
              <a:t>	</a:t>
            </a:r>
            <a:r>
              <a:rPr kumimoji="0" lang="en-GB" sz="2400" b="0" i="0" u="none" strike="noStrike" kern="0" cap="none" spc="0" normalizeH="0" baseline="0" noProof="0" dirty="0" smtClean="0">
                <a:ln>
                  <a:noFill/>
                </a:ln>
                <a:solidFill>
                  <a:srgbClr val="2C5F66"/>
                </a:solidFill>
                <a:effectLst/>
                <a:uLnTx/>
                <a:uFillTx/>
                <a:latin typeface="+mn-lt"/>
                <a:ea typeface="+mn-ea"/>
                <a:cs typeface="+mn-cs"/>
              </a:rPr>
              <a:t>A cool programming competition! </a:t>
            </a:r>
          </a:p>
        </p:txBody>
      </p:sp>
      <p:sp>
        <p:nvSpPr>
          <p:cNvPr id="14" name="Text Placeholder 4"/>
          <p:cNvSpPr txBox="1">
            <a:spLocks/>
          </p:cNvSpPr>
          <p:nvPr/>
        </p:nvSpPr>
        <p:spPr bwMode="auto">
          <a:xfrm>
            <a:off x="272364" y="4344816"/>
            <a:ext cx="8556326" cy="161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Promoting energy efficiency </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to a 1</a:t>
            </a:r>
            <a:r>
              <a:rPr kumimoji="0" lang="en-GB" sz="2800" b="1" i="0" u="none" strike="noStrike" kern="0" cap="none" spc="0" normalizeH="0" baseline="30000" noProof="0" dirty="0" smtClean="0">
                <a:ln>
                  <a:noFill/>
                </a:ln>
                <a:solidFill>
                  <a:srgbClr val="2C5F66"/>
                </a:solidFill>
                <a:effectLst/>
                <a:uLnTx/>
                <a:uFillTx/>
                <a:latin typeface="+mn-lt"/>
                <a:ea typeface="+mn-ea"/>
                <a:cs typeface="+mn-cs"/>
              </a:rPr>
              <a:t>st</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class SW design goal is an </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urgent research challenge. </a:t>
            </a:r>
            <a:endParaRPr kumimoji="0" lang="en-GB" sz="2400" b="1" i="0" u="none" strike="noStrike" kern="0" cap="none" spc="0" normalizeH="0" baseline="0" noProof="0" dirty="0" smtClean="0">
              <a:ln>
                <a:noFill/>
              </a:ln>
              <a:solidFill>
                <a:srgbClr val="2C5F66"/>
              </a:solidFill>
              <a:effectLst/>
              <a:uLnTx/>
              <a:uFillTx/>
              <a:latin typeface="+mn-lt"/>
              <a:ea typeface="+mn-ea"/>
              <a:cs typeface="+mn-cs"/>
            </a:endParaRPr>
          </a:p>
        </p:txBody>
      </p:sp>
      <p:cxnSp>
        <p:nvCxnSpPr>
          <p:cNvPr id="15" name="Straight Connector 14"/>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sp>
        <p:nvSpPr>
          <p:cNvPr id="16" name="TextBox 15"/>
          <p:cNvSpPr txBox="1"/>
          <p:nvPr/>
        </p:nvSpPr>
        <p:spPr>
          <a:xfrm>
            <a:off x="496545" y="6369954"/>
            <a:ext cx="8135007" cy="338554"/>
          </a:xfrm>
          <a:prstGeom prst="rect">
            <a:avLst/>
          </a:prstGeom>
          <a:noFill/>
        </p:spPr>
        <p:txBody>
          <a:bodyPr wrap="square" rtlCol="0">
            <a:spAutoFit/>
          </a:bodyPr>
          <a:lstStyle/>
          <a:p>
            <a:r>
              <a:rPr lang="en-GB" sz="800" dirty="0" smtClean="0">
                <a:solidFill>
                  <a:schemeClr val="bg2"/>
                </a:solidFill>
              </a:rPr>
              <a:t>Pictures taken from the Energy Efficient Computing Brochure at: </a:t>
            </a:r>
            <a:r>
              <a:rPr lang="en-GB" sz="800" dirty="0" smtClean="0">
                <a:solidFill>
                  <a:schemeClr val="bg2"/>
                </a:solidFill>
                <a:hlinkClick r:id="rId4"/>
              </a:rPr>
              <a:t>https://connect.innovateuk.org/documents/3158891/9517074/Energy%20Efficient%20Computing%20Magazine?version=1.0</a:t>
            </a:r>
            <a:r>
              <a:rPr lang="en-GB" sz="800" dirty="0" smtClean="0">
                <a:solidFill>
                  <a:schemeClr val="bg2"/>
                </a:solidFill>
              </a:rPr>
              <a:t>   </a:t>
            </a:r>
            <a:endParaRPr lang="en-GB" sz="800" dirty="0">
              <a:solidFill>
                <a:schemeClr val="bg2"/>
              </a:solidFill>
            </a:endParaRPr>
          </a:p>
        </p:txBody>
      </p:sp>
    </p:spTree>
    <p:extLst>
      <p:ext uri="{BB962C8B-B14F-4D97-AF65-F5344CB8AC3E}">
        <p14:creationId xmlns:p14="http://schemas.microsoft.com/office/powerpoint/2010/main" val="1879458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2000"/>
                                        <p:tgtEl>
                                          <p:spTgt spid="1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animEffect transition="in" filter="fade">
                                      <p:cBhvr>
                                        <p:cTn id="26" dur="2000"/>
                                        <p:tgtEl>
                                          <p:spTgt spid="13">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5522"/>
                                        </p:tgtEl>
                                        <p:attrNameLst>
                                          <p:attrName>style.visibility</p:attrName>
                                        </p:attrNameLst>
                                      </p:cBhvr>
                                      <p:to>
                                        <p:strVal val="visible"/>
                                      </p:to>
                                    </p:set>
                                    <p:animEffect transition="in" filter="fade">
                                      <p:cBhvr>
                                        <p:cTn id="29" dur="2000"/>
                                        <p:tgtEl>
                                          <p:spTgt spid="2355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1419"/>
            <a:ext cx="7772400" cy="1470025"/>
          </a:xfrm>
        </p:spPr>
        <p:txBody>
          <a:bodyPr/>
          <a:lstStyle/>
          <a:p>
            <a:r>
              <a:rPr lang="en-GB" dirty="0" smtClean="0"/>
              <a:t>EACO @ Bristol</a:t>
            </a:r>
            <a:endParaRPr lang="en-GB" dirty="0"/>
          </a:p>
        </p:txBody>
      </p:sp>
      <p:sp>
        <p:nvSpPr>
          <p:cNvPr id="5" name="Subtitle 4"/>
          <p:cNvSpPr>
            <a:spLocks noGrp="1"/>
          </p:cNvSpPr>
          <p:nvPr>
            <p:ph type="subTitle" idx="1"/>
          </p:nvPr>
        </p:nvSpPr>
        <p:spPr>
          <a:xfrm>
            <a:off x="2108579" y="2653258"/>
            <a:ext cx="4926842" cy="1973333"/>
          </a:xfrm>
        </p:spPr>
        <p:txBody>
          <a:bodyPr/>
          <a:lstStyle/>
          <a:p>
            <a:r>
              <a:rPr lang="en-GB" sz="2400" dirty="0" smtClean="0"/>
              <a:t>The Energy-Aware </a:t>
            </a:r>
            <a:r>
              <a:rPr lang="en-GB" sz="2400" dirty="0" err="1" smtClean="0"/>
              <a:t>COmputing</a:t>
            </a:r>
            <a:r>
              <a:rPr lang="en-GB" sz="2400" dirty="0" smtClean="0"/>
              <a:t> Initiative, Research Agenda and Workshops</a:t>
            </a:r>
          </a:p>
          <a:p>
            <a:pPr>
              <a:spcBef>
                <a:spcPts val="600"/>
              </a:spcBef>
            </a:pPr>
            <a:r>
              <a:rPr lang="en-GB" sz="1600" dirty="0" smtClean="0"/>
              <a:t>http://www.cs.bris.ac.uk/Research/Micro/</a:t>
            </a:r>
            <a:r>
              <a:rPr lang="en-GB" sz="1600" dirty="0" err="1" smtClean="0"/>
              <a:t>eaco.jsp</a:t>
            </a:r>
            <a:endParaRPr lang="en-GB" sz="1600" dirty="0"/>
          </a:p>
        </p:txBody>
      </p:sp>
      <p:pic>
        <p:nvPicPr>
          <p:cNvPr id="191490" name="Picture 2" descr="EACO workshop presentation"/>
          <p:cNvPicPr>
            <a:picLocks noChangeAspect="1" noChangeArrowheads="1"/>
          </p:cNvPicPr>
          <p:nvPr/>
        </p:nvPicPr>
        <p:blipFill>
          <a:blip r:embed="rId3" cstate="print"/>
          <a:srcRect/>
          <a:stretch>
            <a:fillRect/>
          </a:stretch>
        </p:blipFill>
        <p:spPr bwMode="auto">
          <a:xfrm>
            <a:off x="0" y="4503761"/>
            <a:ext cx="2695149" cy="1509285"/>
          </a:xfrm>
          <a:prstGeom prst="rect">
            <a:avLst/>
          </a:prstGeom>
          <a:noFill/>
        </p:spPr>
      </p:pic>
      <p:pic>
        <p:nvPicPr>
          <p:cNvPr id="191498" name="Picture 10" descr="Bristol EACO workshop attendees"/>
          <p:cNvPicPr>
            <a:picLocks noChangeAspect="1" noChangeArrowheads="1"/>
          </p:cNvPicPr>
          <p:nvPr/>
        </p:nvPicPr>
        <p:blipFill>
          <a:blip r:embed="rId4" cstate="print"/>
          <a:srcRect/>
          <a:stretch>
            <a:fillRect/>
          </a:stretch>
        </p:blipFill>
        <p:spPr bwMode="auto">
          <a:xfrm>
            <a:off x="887104" y="0"/>
            <a:ext cx="2937275" cy="1680122"/>
          </a:xfrm>
          <a:prstGeom prst="rect">
            <a:avLst/>
          </a:prstGeom>
          <a:noFill/>
        </p:spPr>
      </p:pic>
      <p:pic>
        <p:nvPicPr>
          <p:cNvPr id="191502" name="Picture 14" descr="TSB presentation, Bristol EACO workshop"/>
          <p:cNvPicPr>
            <a:picLocks noChangeAspect="1" noChangeArrowheads="1"/>
          </p:cNvPicPr>
          <p:nvPr/>
        </p:nvPicPr>
        <p:blipFill>
          <a:blip r:embed="rId5" cstate="print"/>
          <a:srcRect/>
          <a:stretch>
            <a:fillRect/>
          </a:stretch>
        </p:blipFill>
        <p:spPr bwMode="auto">
          <a:xfrm>
            <a:off x="-1" y="1618207"/>
            <a:ext cx="2241263" cy="1438891"/>
          </a:xfrm>
          <a:prstGeom prst="rect">
            <a:avLst/>
          </a:prstGeom>
          <a:noFill/>
        </p:spPr>
      </p:pic>
      <p:pic>
        <p:nvPicPr>
          <p:cNvPr id="191504" name="Picture 16" descr="Bristol EACO workshop discussion groups"/>
          <p:cNvPicPr>
            <a:picLocks noChangeAspect="1" noChangeArrowheads="1"/>
          </p:cNvPicPr>
          <p:nvPr/>
        </p:nvPicPr>
        <p:blipFill>
          <a:blip r:embed="rId6" cstate="print"/>
          <a:srcRect/>
          <a:stretch>
            <a:fillRect/>
          </a:stretch>
        </p:blipFill>
        <p:spPr bwMode="auto">
          <a:xfrm>
            <a:off x="2192484" y="5003800"/>
            <a:ext cx="2739163" cy="1555845"/>
          </a:xfrm>
          <a:prstGeom prst="rect">
            <a:avLst/>
          </a:prstGeom>
          <a:noFill/>
        </p:spPr>
      </p:pic>
      <p:pic>
        <p:nvPicPr>
          <p:cNvPr id="191506" name="Picture 18" descr="Bristol EACO workshop discussion group"/>
          <p:cNvPicPr>
            <a:picLocks noChangeAspect="1" noChangeArrowheads="1"/>
          </p:cNvPicPr>
          <p:nvPr/>
        </p:nvPicPr>
        <p:blipFill>
          <a:blip r:embed="rId7" cstate="print"/>
          <a:srcRect/>
          <a:stretch>
            <a:fillRect/>
          </a:stretch>
        </p:blipFill>
        <p:spPr bwMode="auto">
          <a:xfrm>
            <a:off x="5511731" y="1"/>
            <a:ext cx="2843284" cy="1740090"/>
          </a:xfrm>
          <a:prstGeom prst="rect">
            <a:avLst/>
          </a:prstGeom>
          <a:noFill/>
        </p:spPr>
      </p:pic>
      <p:pic>
        <p:nvPicPr>
          <p:cNvPr id="191508" name="Picture 20" descr="C:\Users\cskie\AppData\Local\Temp\moz_mapi\P1010765.jpg"/>
          <p:cNvPicPr>
            <a:picLocks noChangeAspect="1" noChangeArrowheads="1"/>
          </p:cNvPicPr>
          <p:nvPr/>
        </p:nvPicPr>
        <p:blipFill>
          <a:blip r:embed="rId8" cstate="print"/>
          <a:srcRect/>
          <a:stretch>
            <a:fillRect/>
          </a:stretch>
        </p:blipFill>
        <p:spPr bwMode="auto">
          <a:xfrm>
            <a:off x="0" y="3043448"/>
            <a:ext cx="2001673" cy="1501255"/>
          </a:xfrm>
          <a:prstGeom prst="rect">
            <a:avLst/>
          </a:prstGeom>
          <a:noFill/>
        </p:spPr>
      </p:pic>
      <p:pic>
        <p:nvPicPr>
          <p:cNvPr id="191510" name="Picture 22" descr="C:\Users\cskie\AppData\Local\Temp\moz_mapi\P1010778.jpg"/>
          <p:cNvPicPr>
            <a:picLocks noChangeAspect="1" noChangeArrowheads="1"/>
          </p:cNvPicPr>
          <p:nvPr/>
        </p:nvPicPr>
        <p:blipFill>
          <a:blip r:embed="rId9" cstate="print"/>
          <a:srcRect/>
          <a:stretch>
            <a:fillRect/>
          </a:stretch>
        </p:blipFill>
        <p:spPr bwMode="auto">
          <a:xfrm>
            <a:off x="4926843" y="4841544"/>
            <a:ext cx="2688608" cy="2016456"/>
          </a:xfrm>
          <a:prstGeom prst="rect">
            <a:avLst/>
          </a:prstGeom>
          <a:noFill/>
        </p:spPr>
      </p:pic>
      <p:pic>
        <p:nvPicPr>
          <p:cNvPr id="191509" name="Picture 21" descr="C:\Users\cskie\AppData\Local\Temp\moz_mapi\P1010770.jpg"/>
          <p:cNvPicPr>
            <a:picLocks noChangeAspect="1" noChangeArrowheads="1"/>
          </p:cNvPicPr>
          <p:nvPr/>
        </p:nvPicPr>
        <p:blipFill>
          <a:blip r:embed="rId10" cstate="print"/>
          <a:srcRect/>
          <a:stretch>
            <a:fillRect/>
          </a:stretch>
        </p:blipFill>
        <p:spPr bwMode="auto">
          <a:xfrm>
            <a:off x="3609832" y="0"/>
            <a:ext cx="1924335" cy="1443251"/>
          </a:xfrm>
          <a:prstGeom prst="rect">
            <a:avLst/>
          </a:prstGeom>
          <a:noFill/>
        </p:spPr>
      </p:pic>
      <p:pic>
        <p:nvPicPr>
          <p:cNvPr id="191492" name="Picture 4" descr="Geza Lore (ARM) - EACO workshop presentation"/>
          <p:cNvPicPr>
            <a:picLocks noChangeAspect="1" noChangeArrowheads="1"/>
          </p:cNvPicPr>
          <p:nvPr/>
        </p:nvPicPr>
        <p:blipFill>
          <a:blip r:embed="rId11" cstate="print"/>
          <a:srcRect/>
          <a:stretch>
            <a:fillRect/>
          </a:stretch>
        </p:blipFill>
        <p:spPr bwMode="auto">
          <a:xfrm>
            <a:off x="6591868" y="4312693"/>
            <a:ext cx="2589616" cy="1460310"/>
          </a:xfrm>
          <a:prstGeom prst="rect">
            <a:avLst/>
          </a:prstGeom>
          <a:noFill/>
        </p:spPr>
      </p:pic>
      <p:pic>
        <p:nvPicPr>
          <p:cNvPr id="191494" name="Picture 6" descr="WACI board"/>
          <p:cNvPicPr>
            <a:picLocks noChangeAspect="1" noChangeArrowheads="1"/>
          </p:cNvPicPr>
          <p:nvPr/>
        </p:nvPicPr>
        <p:blipFill>
          <a:blip r:embed="rId12" cstate="print"/>
          <a:srcRect/>
          <a:stretch>
            <a:fillRect/>
          </a:stretch>
        </p:blipFill>
        <p:spPr bwMode="auto">
          <a:xfrm>
            <a:off x="7156877" y="2955013"/>
            <a:ext cx="1987123" cy="1536436"/>
          </a:xfrm>
          <a:prstGeom prst="rect">
            <a:avLst/>
          </a:prstGeom>
          <a:noFill/>
        </p:spPr>
      </p:pic>
      <p:pic>
        <p:nvPicPr>
          <p:cNvPr id="191496" name="Picture 8" descr="Intellectual Challenges"/>
          <p:cNvPicPr>
            <a:picLocks noChangeAspect="1" noChangeArrowheads="1"/>
          </p:cNvPicPr>
          <p:nvPr/>
        </p:nvPicPr>
        <p:blipFill>
          <a:blip r:embed="rId13" cstate="print"/>
          <a:srcRect/>
          <a:stretch>
            <a:fillRect/>
          </a:stretch>
        </p:blipFill>
        <p:spPr bwMode="auto">
          <a:xfrm>
            <a:off x="7001301" y="1336025"/>
            <a:ext cx="2142699" cy="1635649"/>
          </a:xfrm>
          <a:prstGeom prst="rect">
            <a:avLst/>
          </a:prstGeom>
          <a:noFill/>
        </p:spPr>
      </p:pic>
    </p:spTree>
    <p:extLst>
      <p:ext uri="{BB962C8B-B14F-4D97-AF65-F5344CB8AC3E}">
        <p14:creationId xmlns:p14="http://schemas.microsoft.com/office/powerpoint/2010/main" val="1224303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EACO Research at Bristol</a:t>
            </a:r>
            <a:endParaRPr lang="en-GB" dirty="0"/>
          </a:p>
        </p:txBody>
      </p:sp>
      <p:sp>
        <p:nvSpPr>
          <p:cNvPr id="3" name="Content Placeholder 2"/>
          <p:cNvSpPr>
            <a:spLocks noGrp="1"/>
          </p:cNvSpPr>
          <p:nvPr>
            <p:ph idx="1"/>
          </p:nvPr>
        </p:nvSpPr>
        <p:spPr>
          <a:xfrm>
            <a:off x="3243485" y="1622639"/>
            <a:ext cx="5235185" cy="4538685"/>
          </a:xfrm>
        </p:spPr>
        <p:txBody>
          <a:bodyPr/>
          <a:lstStyle/>
          <a:p>
            <a:pPr>
              <a:buClrTx/>
            </a:pPr>
            <a:r>
              <a:rPr lang="en-GB" sz="2400" dirty="0" smtClean="0"/>
              <a:t>EACO Platform</a:t>
            </a:r>
          </a:p>
          <a:p>
            <a:pPr lvl="1">
              <a:spcBef>
                <a:spcPts val="0"/>
              </a:spcBef>
            </a:pPr>
            <a:r>
              <a:rPr lang="en-GB" sz="2000" dirty="0" smtClean="0"/>
              <a:t>Online power monitoring</a:t>
            </a:r>
          </a:p>
          <a:p>
            <a:pPr lvl="1">
              <a:spcBef>
                <a:spcPts val="0"/>
              </a:spcBef>
            </a:pPr>
            <a:r>
              <a:rPr lang="en-GB" sz="2000" dirty="0" smtClean="0"/>
              <a:t>RTOS API</a:t>
            </a:r>
          </a:p>
          <a:p>
            <a:pPr lvl="0">
              <a:spcBef>
                <a:spcPts val="1200"/>
              </a:spcBef>
              <a:buClrTx/>
            </a:pPr>
            <a:r>
              <a:rPr lang="en-GB" sz="2400" dirty="0" smtClean="0"/>
              <a:t>EACOF (</a:t>
            </a:r>
            <a:r>
              <a:rPr lang="en-GB" sz="2400" dirty="0" smtClean="0">
                <a:hlinkClick r:id="rId3"/>
              </a:rPr>
              <a:t>github.com/</a:t>
            </a:r>
            <a:r>
              <a:rPr lang="en-GB" sz="2400" dirty="0" err="1" smtClean="0">
                <a:hlinkClick r:id="rId3"/>
              </a:rPr>
              <a:t>eacof</a:t>
            </a:r>
            <a:r>
              <a:rPr lang="en-GB" sz="2400" dirty="0" smtClean="0"/>
              <a:t>)</a:t>
            </a:r>
          </a:p>
          <a:p>
            <a:pPr lvl="1">
              <a:spcBef>
                <a:spcPts val="1200"/>
              </a:spcBef>
            </a:pPr>
            <a:r>
              <a:rPr lang="en-GB" sz="2000" dirty="0" smtClean="0"/>
              <a:t>API for SW energy measurement</a:t>
            </a:r>
          </a:p>
          <a:p>
            <a:pPr>
              <a:spcBef>
                <a:spcPts val="1200"/>
              </a:spcBef>
              <a:buClrTx/>
            </a:pPr>
            <a:r>
              <a:rPr lang="en-GB" sz="2400" dirty="0" smtClean="0"/>
              <a:t>Machine Guided Energy Efficient Compilation (MAGEEC)</a:t>
            </a:r>
          </a:p>
          <a:p>
            <a:pPr>
              <a:spcBef>
                <a:spcPts val="1200"/>
              </a:spcBef>
              <a:buClrTx/>
            </a:pPr>
            <a:r>
              <a:rPr lang="en-GB" sz="2400" dirty="0" err="1" smtClean="0"/>
              <a:t>Superoptimization</a:t>
            </a:r>
            <a:r>
              <a:rPr lang="en-GB" sz="2400" dirty="0" smtClean="0"/>
              <a:t> for low energy</a:t>
            </a:r>
          </a:p>
          <a:p>
            <a:pPr>
              <a:spcBef>
                <a:spcPts val="1200"/>
              </a:spcBef>
              <a:buClrTx/>
            </a:pPr>
            <a:r>
              <a:rPr lang="en-GB" sz="2400" dirty="0" smtClean="0"/>
              <a:t>Whole Systems Energy Transparency (ENTRA)</a:t>
            </a:r>
            <a:endParaRPr lang="en-GB" sz="2000" dirty="0" smtClean="0"/>
          </a:p>
          <a:p>
            <a:pPr lvl="1">
              <a:spcBef>
                <a:spcPts val="600"/>
              </a:spcBef>
              <a:buNone/>
            </a:pPr>
            <a:endParaRPr lang="en-GB" sz="2000" dirty="0" smtClean="0"/>
          </a:p>
        </p:txBody>
      </p:sp>
      <p:sp>
        <p:nvSpPr>
          <p:cNvPr id="4" name="TextBox 3"/>
          <p:cNvSpPr txBox="1"/>
          <p:nvPr/>
        </p:nvSpPr>
        <p:spPr>
          <a:xfrm>
            <a:off x="586699" y="5915842"/>
            <a:ext cx="2108200" cy="369332"/>
          </a:xfrm>
          <a:prstGeom prst="rect">
            <a:avLst/>
          </a:prstGeom>
          <a:noFill/>
          <a:ln>
            <a:noFill/>
          </a:ln>
        </p:spPr>
        <p:txBody>
          <a:bodyPr wrap="square" rtlCol="0">
            <a:spAutoFit/>
          </a:bodyPr>
          <a:lstStyle/>
          <a:p>
            <a:pPr algn="ctr"/>
            <a:r>
              <a:rPr lang="en-GB" dirty="0" smtClean="0"/>
              <a:t>Layout</a:t>
            </a:r>
            <a:endParaRPr lang="en-GB" dirty="0"/>
          </a:p>
        </p:txBody>
      </p:sp>
      <p:sp>
        <p:nvSpPr>
          <p:cNvPr id="5" name="TextBox 4"/>
          <p:cNvSpPr txBox="1"/>
          <p:nvPr/>
        </p:nvSpPr>
        <p:spPr>
          <a:xfrm>
            <a:off x="345399" y="4807846"/>
            <a:ext cx="2667000" cy="369332"/>
          </a:xfrm>
          <a:prstGeom prst="rect">
            <a:avLst/>
          </a:prstGeom>
          <a:noFill/>
          <a:ln>
            <a:solidFill>
              <a:schemeClr val="tx1"/>
            </a:solidFill>
          </a:ln>
        </p:spPr>
        <p:txBody>
          <a:bodyPr wrap="square" rtlCol="0">
            <a:spAutoFit/>
          </a:bodyPr>
          <a:lstStyle/>
          <a:p>
            <a:pPr algn="ctr"/>
            <a:r>
              <a:rPr lang="en-GB" dirty="0" smtClean="0"/>
              <a:t>RTL / micro-architecture</a:t>
            </a:r>
            <a:endParaRPr lang="en-GB" dirty="0"/>
          </a:p>
        </p:txBody>
      </p:sp>
      <p:sp>
        <p:nvSpPr>
          <p:cNvPr id="6" name="TextBox 5"/>
          <p:cNvSpPr txBox="1"/>
          <p:nvPr/>
        </p:nvSpPr>
        <p:spPr>
          <a:xfrm>
            <a:off x="586699" y="5177178"/>
            <a:ext cx="2108200" cy="369332"/>
          </a:xfrm>
          <a:prstGeom prst="rect">
            <a:avLst/>
          </a:prstGeom>
          <a:noFill/>
          <a:ln>
            <a:noFill/>
          </a:ln>
        </p:spPr>
        <p:txBody>
          <a:bodyPr wrap="square" rtlCol="0">
            <a:spAutoFit/>
          </a:bodyPr>
          <a:lstStyle/>
          <a:p>
            <a:pPr algn="ctr"/>
            <a:r>
              <a:rPr lang="en-GB" dirty="0" smtClean="0"/>
              <a:t>Synthesis</a:t>
            </a:r>
            <a:endParaRPr lang="en-GB" dirty="0"/>
          </a:p>
        </p:txBody>
      </p:sp>
      <p:sp>
        <p:nvSpPr>
          <p:cNvPr id="7" name="TextBox 6"/>
          <p:cNvSpPr txBox="1"/>
          <p:nvPr/>
        </p:nvSpPr>
        <p:spPr>
          <a:xfrm>
            <a:off x="650199" y="4438514"/>
            <a:ext cx="2044700" cy="369332"/>
          </a:xfrm>
          <a:prstGeom prst="rect">
            <a:avLst/>
          </a:prstGeom>
          <a:noFill/>
          <a:ln>
            <a:noFill/>
          </a:ln>
        </p:spPr>
        <p:txBody>
          <a:bodyPr wrap="square" rtlCol="0">
            <a:spAutoFit/>
          </a:bodyPr>
          <a:lstStyle/>
          <a:p>
            <a:pPr algn="ctr"/>
            <a:r>
              <a:rPr lang="en-GB" dirty="0" smtClean="0"/>
              <a:t>Functional Blocks</a:t>
            </a:r>
            <a:endParaRPr lang="en-GB" dirty="0"/>
          </a:p>
        </p:txBody>
      </p:sp>
      <p:sp>
        <p:nvSpPr>
          <p:cNvPr id="8" name="TextBox 7"/>
          <p:cNvSpPr txBox="1"/>
          <p:nvPr/>
        </p:nvSpPr>
        <p:spPr>
          <a:xfrm>
            <a:off x="586699" y="5546510"/>
            <a:ext cx="2108200" cy="369332"/>
          </a:xfrm>
          <a:prstGeom prst="rect">
            <a:avLst/>
          </a:prstGeom>
          <a:noFill/>
          <a:ln>
            <a:noFill/>
          </a:ln>
        </p:spPr>
        <p:txBody>
          <a:bodyPr wrap="square" rtlCol="0">
            <a:spAutoFit/>
          </a:bodyPr>
          <a:lstStyle/>
          <a:p>
            <a:pPr algn="ctr"/>
            <a:r>
              <a:rPr lang="en-GB" dirty="0" smtClean="0"/>
              <a:t>Gate</a:t>
            </a:r>
            <a:endParaRPr lang="en-GB" dirty="0"/>
          </a:p>
        </p:txBody>
      </p:sp>
      <p:sp>
        <p:nvSpPr>
          <p:cNvPr id="9" name="Rectangle 8"/>
          <p:cNvSpPr/>
          <p:nvPr/>
        </p:nvSpPr>
        <p:spPr bwMode="auto">
          <a:xfrm>
            <a:off x="586699" y="4807846"/>
            <a:ext cx="2425700" cy="3693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10" name="Rectangle 9"/>
          <p:cNvSpPr/>
          <p:nvPr/>
        </p:nvSpPr>
        <p:spPr bwMode="auto">
          <a:xfrm>
            <a:off x="345399" y="4807846"/>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dirty="0" smtClean="0">
              <a:ln>
                <a:noFill/>
              </a:ln>
              <a:effectLst/>
              <a:latin typeface="Arial" charset="0"/>
            </a:endParaRPr>
          </a:p>
        </p:txBody>
      </p:sp>
      <p:sp>
        <p:nvSpPr>
          <p:cNvPr id="11" name="Rectangle 10"/>
          <p:cNvSpPr/>
          <p:nvPr/>
        </p:nvSpPr>
        <p:spPr bwMode="auto">
          <a:xfrm>
            <a:off x="345399" y="5177178"/>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dirty="0" smtClean="0">
              <a:ln>
                <a:noFill/>
              </a:ln>
              <a:effectLst/>
              <a:latin typeface="Arial" charset="0"/>
            </a:endParaRPr>
          </a:p>
        </p:txBody>
      </p:sp>
      <p:sp>
        <p:nvSpPr>
          <p:cNvPr id="12" name="Rectangle 11"/>
          <p:cNvSpPr/>
          <p:nvPr/>
        </p:nvSpPr>
        <p:spPr bwMode="auto">
          <a:xfrm>
            <a:off x="345399" y="5546510"/>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13" name="Rectangle 12"/>
          <p:cNvSpPr/>
          <p:nvPr/>
        </p:nvSpPr>
        <p:spPr bwMode="auto">
          <a:xfrm>
            <a:off x="345399" y="4438514"/>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14" name="Rectangle 13"/>
          <p:cNvSpPr/>
          <p:nvPr/>
        </p:nvSpPr>
        <p:spPr bwMode="auto">
          <a:xfrm>
            <a:off x="345399" y="5915842"/>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dirty="0" smtClean="0">
              <a:ln>
                <a:noFill/>
              </a:ln>
              <a:effectLst/>
              <a:latin typeface="Arial" charset="0"/>
            </a:endParaRPr>
          </a:p>
        </p:txBody>
      </p:sp>
      <p:grpSp>
        <p:nvGrpSpPr>
          <p:cNvPr id="15" name="Group 42"/>
          <p:cNvGrpSpPr/>
          <p:nvPr/>
        </p:nvGrpSpPr>
        <p:grpSpPr>
          <a:xfrm>
            <a:off x="345399" y="3155819"/>
            <a:ext cx="2667000" cy="369332"/>
            <a:chOff x="3238500" y="3650495"/>
            <a:chExt cx="2667000" cy="369332"/>
          </a:xfrm>
        </p:grpSpPr>
        <p:sp>
          <p:nvSpPr>
            <p:cNvPr id="16" name="TextBox 15"/>
            <p:cNvSpPr txBox="1"/>
            <p:nvPr/>
          </p:nvSpPr>
          <p:spPr>
            <a:xfrm>
              <a:off x="3479800" y="3650495"/>
              <a:ext cx="2108200" cy="369332"/>
            </a:xfrm>
            <a:prstGeom prst="rect">
              <a:avLst/>
            </a:prstGeom>
            <a:noFill/>
          </p:spPr>
          <p:txBody>
            <a:bodyPr wrap="square" rtlCol="0">
              <a:spAutoFit/>
            </a:bodyPr>
            <a:lstStyle/>
            <a:p>
              <a:pPr algn="ctr"/>
              <a:r>
                <a:rPr lang="en-GB" dirty="0" smtClean="0"/>
                <a:t>Compiler</a:t>
              </a:r>
              <a:endParaRPr lang="en-GB" dirty="0"/>
            </a:p>
          </p:txBody>
        </p:sp>
        <p:sp>
          <p:nvSpPr>
            <p:cNvPr id="17" name="Rectangle 16"/>
            <p:cNvSpPr/>
            <p:nvPr/>
          </p:nvSpPr>
          <p:spPr bwMode="auto">
            <a:xfrm>
              <a:off x="3238500" y="3650495"/>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grpSp>
        <p:nvGrpSpPr>
          <p:cNvPr id="18" name="Group 43"/>
          <p:cNvGrpSpPr/>
          <p:nvPr/>
        </p:nvGrpSpPr>
        <p:grpSpPr>
          <a:xfrm>
            <a:off x="345399" y="2736733"/>
            <a:ext cx="2667000" cy="369332"/>
            <a:chOff x="3238500" y="3096497"/>
            <a:chExt cx="2667000" cy="369332"/>
          </a:xfrm>
        </p:grpSpPr>
        <p:sp>
          <p:nvSpPr>
            <p:cNvPr id="19" name="TextBox 18"/>
            <p:cNvSpPr txBox="1"/>
            <p:nvPr/>
          </p:nvSpPr>
          <p:spPr>
            <a:xfrm>
              <a:off x="3721100" y="3096497"/>
              <a:ext cx="1651000" cy="369332"/>
            </a:xfrm>
            <a:prstGeom prst="rect">
              <a:avLst/>
            </a:prstGeom>
            <a:noFill/>
          </p:spPr>
          <p:txBody>
            <a:bodyPr wrap="square" rtlCol="0">
              <a:spAutoFit/>
            </a:bodyPr>
            <a:lstStyle/>
            <a:p>
              <a:pPr algn="ctr"/>
              <a:r>
                <a:rPr lang="en-GB" dirty="0" smtClean="0"/>
                <a:t>Program</a:t>
              </a:r>
              <a:endParaRPr lang="en-GB" dirty="0"/>
            </a:p>
          </p:txBody>
        </p:sp>
        <p:sp>
          <p:nvSpPr>
            <p:cNvPr id="20" name="Rectangle 19"/>
            <p:cNvSpPr/>
            <p:nvPr/>
          </p:nvSpPr>
          <p:spPr bwMode="auto">
            <a:xfrm>
              <a:off x="3238500" y="3096497"/>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grpSp>
        <p:nvGrpSpPr>
          <p:cNvPr id="21" name="Group 44"/>
          <p:cNvGrpSpPr/>
          <p:nvPr/>
        </p:nvGrpSpPr>
        <p:grpSpPr>
          <a:xfrm>
            <a:off x="345399" y="2317646"/>
            <a:ext cx="2667000" cy="369332"/>
            <a:chOff x="3238500" y="2542499"/>
            <a:chExt cx="2667000" cy="369332"/>
          </a:xfrm>
        </p:grpSpPr>
        <p:sp>
          <p:nvSpPr>
            <p:cNvPr id="22" name="TextBox 21"/>
            <p:cNvSpPr txBox="1"/>
            <p:nvPr/>
          </p:nvSpPr>
          <p:spPr>
            <a:xfrm>
              <a:off x="3543300" y="2542499"/>
              <a:ext cx="2108200" cy="369332"/>
            </a:xfrm>
            <a:prstGeom prst="rect">
              <a:avLst/>
            </a:prstGeom>
            <a:noFill/>
          </p:spPr>
          <p:txBody>
            <a:bodyPr wrap="square" rtlCol="0">
              <a:spAutoFit/>
            </a:bodyPr>
            <a:lstStyle/>
            <a:p>
              <a:pPr algn="ctr"/>
              <a:r>
                <a:rPr lang="en-GB" dirty="0" smtClean="0"/>
                <a:t>Algorithms</a:t>
              </a:r>
              <a:endParaRPr lang="en-GB" dirty="0"/>
            </a:p>
          </p:txBody>
        </p:sp>
        <p:sp>
          <p:nvSpPr>
            <p:cNvPr id="23" name="Rectangle 22"/>
            <p:cNvSpPr/>
            <p:nvPr/>
          </p:nvSpPr>
          <p:spPr bwMode="auto">
            <a:xfrm>
              <a:off x="3238500" y="2542499"/>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grpSp>
        <p:nvGrpSpPr>
          <p:cNvPr id="24" name="Group 41"/>
          <p:cNvGrpSpPr/>
          <p:nvPr/>
        </p:nvGrpSpPr>
        <p:grpSpPr>
          <a:xfrm>
            <a:off x="345399" y="1890567"/>
            <a:ext cx="2667000" cy="369332"/>
            <a:chOff x="3238500" y="2010489"/>
            <a:chExt cx="2667000" cy="369332"/>
          </a:xfrm>
        </p:grpSpPr>
        <p:sp>
          <p:nvSpPr>
            <p:cNvPr id="25" name="TextBox 24"/>
            <p:cNvSpPr txBox="1"/>
            <p:nvPr/>
          </p:nvSpPr>
          <p:spPr>
            <a:xfrm>
              <a:off x="3479800" y="2010489"/>
              <a:ext cx="2108200" cy="369332"/>
            </a:xfrm>
            <a:prstGeom prst="rect">
              <a:avLst/>
            </a:prstGeom>
            <a:noFill/>
          </p:spPr>
          <p:txBody>
            <a:bodyPr wrap="square" rtlCol="0">
              <a:spAutoFit/>
            </a:bodyPr>
            <a:lstStyle/>
            <a:p>
              <a:pPr algn="ctr"/>
              <a:r>
                <a:rPr lang="en-GB" dirty="0" smtClean="0"/>
                <a:t>Application</a:t>
              </a:r>
              <a:endParaRPr lang="en-GB" dirty="0"/>
            </a:p>
          </p:txBody>
        </p:sp>
        <p:sp>
          <p:nvSpPr>
            <p:cNvPr id="26" name="Rectangle 25"/>
            <p:cNvSpPr/>
            <p:nvPr/>
          </p:nvSpPr>
          <p:spPr bwMode="auto">
            <a:xfrm>
              <a:off x="3238500" y="2010489"/>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sp>
        <p:nvSpPr>
          <p:cNvPr id="27" name="Rectangle 26"/>
          <p:cNvSpPr/>
          <p:nvPr/>
        </p:nvSpPr>
        <p:spPr bwMode="auto">
          <a:xfrm>
            <a:off x="345399" y="4069182"/>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28" name="TextBox 27"/>
          <p:cNvSpPr txBox="1"/>
          <p:nvPr/>
        </p:nvSpPr>
        <p:spPr>
          <a:xfrm>
            <a:off x="713699" y="4069182"/>
            <a:ext cx="2044700" cy="369332"/>
          </a:xfrm>
          <a:prstGeom prst="rect">
            <a:avLst/>
          </a:prstGeom>
          <a:noFill/>
          <a:ln>
            <a:noFill/>
          </a:ln>
        </p:spPr>
        <p:txBody>
          <a:bodyPr wrap="square" rtlCol="0">
            <a:spAutoFit/>
          </a:bodyPr>
          <a:lstStyle/>
          <a:p>
            <a:pPr algn="ctr"/>
            <a:r>
              <a:rPr lang="en-GB" dirty="0" smtClean="0"/>
              <a:t>ISA</a:t>
            </a:r>
            <a:endParaRPr lang="en-GB" dirty="0"/>
          </a:p>
        </p:txBody>
      </p:sp>
      <p:sp>
        <p:nvSpPr>
          <p:cNvPr id="29" name="Rectangle 28"/>
          <p:cNvSpPr/>
          <p:nvPr/>
        </p:nvSpPr>
        <p:spPr bwMode="auto">
          <a:xfrm>
            <a:off x="345399" y="3578042"/>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656549" y="3577005"/>
            <a:ext cx="2044700" cy="369332"/>
          </a:xfrm>
          <a:prstGeom prst="rect">
            <a:avLst/>
          </a:prstGeom>
          <a:noFill/>
        </p:spPr>
        <p:txBody>
          <a:bodyPr wrap="square" rtlCol="0">
            <a:spAutoFit/>
          </a:bodyPr>
          <a:lstStyle/>
          <a:p>
            <a:pPr algn="ctr"/>
            <a:r>
              <a:rPr lang="en-GB" dirty="0" smtClean="0"/>
              <a:t>OS</a:t>
            </a:r>
            <a:endParaRPr lang="en-GB" dirty="0"/>
          </a:p>
        </p:txBody>
      </p:sp>
      <p:sp>
        <p:nvSpPr>
          <p:cNvPr id="31" name="Donut 30"/>
          <p:cNvSpPr/>
          <p:nvPr/>
        </p:nvSpPr>
        <p:spPr bwMode="auto">
          <a:xfrm rot="5400000">
            <a:off x="-121246" y="1860341"/>
            <a:ext cx="3600289" cy="2916000"/>
          </a:xfrm>
          <a:prstGeom prst="donut">
            <a:avLst>
              <a:gd name="adj" fmla="val 9740"/>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3" name="Donut 32"/>
          <p:cNvSpPr/>
          <p:nvPr/>
        </p:nvSpPr>
        <p:spPr bwMode="auto">
          <a:xfrm rot="5400000">
            <a:off x="1188000" y="2448000"/>
            <a:ext cx="1080000" cy="2664000"/>
          </a:xfrm>
          <a:prstGeom prst="donut">
            <a:avLst>
              <a:gd name="adj" fmla="val 22827"/>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4" name="Donut 33"/>
          <p:cNvSpPr/>
          <p:nvPr/>
        </p:nvSpPr>
        <p:spPr bwMode="auto">
          <a:xfrm rot="5400000">
            <a:off x="521680" y="1590067"/>
            <a:ext cx="2340000" cy="2915999"/>
          </a:xfrm>
          <a:prstGeom prst="donut">
            <a:avLst>
              <a:gd name="adj" fmla="val 13125"/>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5" name="Donut 34"/>
          <p:cNvSpPr/>
          <p:nvPr/>
        </p:nvSpPr>
        <p:spPr bwMode="auto">
          <a:xfrm rot="5400000">
            <a:off x="1106113" y="2027195"/>
            <a:ext cx="1080000" cy="2664000"/>
          </a:xfrm>
          <a:prstGeom prst="donut">
            <a:avLst>
              <a:gd name="adj" fmla="val 22827"/>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pic>
        <p:nvPicPr>
          <p:cNvPr id="36" name="Picture 3"/>
          <p:cNvPicPr>
            <a:picLocks noChangeAspect="1" noChangeArrowheads="1"/>
          </p:cNvPicPr>
          <p:nvPr/>
        </p:nvPicPr>
        <p:blipFill>
          <a:blip r:embed="rId4" cstate="print"/>
          <a:srcRect/>
          <a:stretch>
            <a:fillRect/>
          </a:stretch>
        </p:blipFill>
        <p:spPr bwMode="auto">
          <a:xfrm>
            <a:off x="7824062" y="1423852"/>
            <a:ext cx="1120292" cy="630188"/>
          </a:xfrm>
          <a:prstGeom prst="rect">
            <a:avLst/>
          </a:prstGeom>
          <a:noFill/>
          <a:ln w="9525" cap="flat">
            <a:noFill/>
            <a:round/>
            <a:headEnd/>
            <a:tailEnd/>
          </a:ln>
          <a:effectLst/>
        </p:spPr>
      </p:pic>
      <p:pic>
        <p:nvPicPr>
          <p:cNvPr id="37" name="Picture 3"/>
          <p:cNvPicPr>
            <a:picLocks noChangeAspect="1" noChangeArrowheads="1"/>
          </p:cNvPicPr>
          <p:nvPr/>
        </p:nvPicPr>
        <p:blipFill>
          <a:blip r:embed="rId5" cstate="print"/>
          <a:srcRect/>
          <a:stretch>
            <a:fillRect/>
          </a:stretch>
        </p:blipFill>
        <p:spPr bwMode="auto">
          <a:xfrm>
            <a:off x="7957532" y="2869013"/>
            <a:ext cx="1010964" cy="908354"/>
          </a:xfrm>
          <a:prstGeom prst="rect">
            <a:avLst/>
          </a:prstGeom>
          <a:noFill/>
          <a:ln w="9525">
            <a:noFill/>
            <a:miter lim="800000"/>
            <a:headEnd/>
            <a:tailEnd/>
          </a:ln>
        </p:spPr>
      </p:pic>
      <p:pic>
        <p:nvPicPr>
          <p:cNvPr id="38" name="Picture 4">
            <a:hlinkClick r:id="rId6" action="ppaction://hlinksldjump"/>
          </p:cNvPr>
          <p:cNvPicPr>
            <a:picLocks noChangeAspect="1" noChangeArrowheads="1"/>
          </p:cNvPicPr>
          <p:nvPr/>
        </p:nvPicPr>
        <p:blipFill>
          <a:blip r:embed="rId7" cstate="print"/>
          <a:srcRect/>
          <a:stretch>
            <a:fillRect/>
          </a:stretch>
        </p:blipFill>
        <p:spPr bwMode="auto">
          <a:xfrm>
            <a:off x="8074463" y="3997805"/>
            <a:ext cx="793686" cy="563219"/>
          </a:xfrm>
          <a:prstGeom prst="rect">
            <a:avLst/>
          </a:prstGeom>
          <a:noFill/>
          <a:ln w="9525">
            <a:noFill/>
            <a:miter lim="800000"/>
            <a:headEnd/>
            <a:tailEnd/>
          </a:ln>
        </p:spPr>
      </p:pic>
      <p:pic>
        <p:nvPicPr>
          <p:cNvPr id="39" name="Picture 2"/>
          <p:cNvPicPr/>
          <p:nvPr/>
        </p:nvPicPr>
        <p:blipFill>
          <a:blip r:embed="rId8" cstate="print"/>
          <a:stretch>
            <a:fillRect/>
          </a:stretch>
        </p:blipFill>
        <p:spPr>
          <a:xfrm>
            <a:off x="7035630" y="5110204"/>
            <a:ext cx="1214845" cy="705394"/>
          </a:xfrm>
          <a:prstGeom prst="rect">
            <a:avLst/>
          </a:prstGeom>
        </p:spPr>
      </p:pic>
      <p:pic>
        <p:nvPicPr>
          <p:cNvPr id="40" name="Content Placeholder 17" descr="32.c.png"/>
          <p:cNvPicPr>
            <a:picLocks noChangeAspect="1"/>
          </p:cNvPicPr>
          <p:nvPr/>
        </p:nvPicPr>
        <p:blipFill>
          <a:blip r:embed="rId9" cstate="print"/>
          <a:srcRect/>
          <a:stretch>
            <a:fillRect/>
          </a:stretch>
        </p:blipFill>
        <p:spPr bwMode="auto">
          <a:xfrm>
            <a:off x="7268557" y="5922434"/>
            <a:ext cx="769076" cy="675849"/>
          </a:xfrm>
          <a:prstGeom prst="rect">
            <a:avLst/>
          </a:prstGeom>
          <a:noFill/>
          <a:ln w="9525">
            <a:noFill/>
            <a:miter lim="800000"/>
            <a:headEnd/>
            <a:tailEnd/>
          </a:ln>
        </p:spPr>
      </p:pic>
      <p:pic>
        <p:nvPicPr>
          <p:cNvPr id="41"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07493" y="2116182"/>
            <a:ext cx="953760" cy="73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829A536F-5D61-4B78-BA3B-C1E83F0B93EA}" type="slidenum">
              <a:rPr lang="en-US" sz="1100" smtClean="0"/>
              <a:pPr fontAlgn="base">
                <a:spcBef>
                  <a:spcPct val="0"/>
                </a:spcBef>
                <a:spcAft>
                  <a:spcPct val="0"/>
                </a:spcAft>
              </a:pPr>
              <a:t>89</a:t>
            </a:fld>
            <a:endParaRPr lang="en-US" sz="1100" dirty="0" smtClean="0"/>
          </a:p>
        </p:txBody>
      </p:sp>
    </p:spTree>
    <p:extLst>
      <p:ext uri="{BB962C8B-B14F-4D97-AF65-F5344CB8AC3E}">
        <p14:creationId xmlns:p14="http://schemas.microsoft.com/office/powerpoint/2010/main" val="3998268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ntr" presetSubtype="0" fill="hold" grpId="1"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3" grpId="1" animBg="1"/>
      <p:bldP spid="34" grpId="0" animBg="1"/>
      <p:bldP spid="34" grpId="1" animBg="1"/>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3234" name="Picture 2"/>
          <p:cNvPicPr>
            <a:picLocks noChangeArrowheads="1"/>
          </p:cNvPicPr>
          <p:nvPr/>
        </p:nvPicPr>
        <p:blipFill>
          <a:blip r:embed="rId3" cstate="print"/>
          <a:srcRect/>
          <a:stretch>
            <a:fillRect/>
          </a:stretch>
        </p:blipFill>
        <p:spPr bwMode="auto">
          <a:xfrm>
            <a:off x="4463906" y="509017"/>
            <a:ext cx="4408883" cy="5580000"/>
          </a:xfrm>
          <a:prstGeom prst="rect">
            <a:avLst/>
          </a:prstGeom>
          <a:noFill/>
          <a:ln w="9525">
            <a:noFill/>
            <a:miter lim="800000"/>
            <a:headEnd/>
            <a:tailEnd/>
          </a:ln>
        </p:spPr>
      </p:pic>
      <p:pic>
        <p:nvPicPr>
          <p:cNvPr id="223235" name="Picture 3"/>
          <p:cNvPicPr>
            <a:picLocks noGrp="1" noChangeAspect="1" noChangeArrowheads="1"/>
          </p:cNvPicPr>
          <p:nvPr>
            <p:ph idx="1"/>
          </p:nvPr>
        </p:nvPicPr>
        <p:blipFill>
          <a:blip r:embed="rId4" cstate="print"/>
          <a:srcRect t="866" b="866"/>
          <a:stretch>
            <a:fillRect/>
          </a:stretch>
        </p:blipFill>
        <p:spPr bwMode="auto">
          <a:xfrm>
            <a:off x="255507" y="455956"/>
            <a:ext cx="4228117" cy="5580000"/>
          </a:xfrm>
          <a:prstGeom prst="rect">
            <a:avLst/>
          </a:prstGeom>
          <a:noFill/>
          <a:ln w="9525">
            <a:noFill/>
            <a:miter lim="800000"/>
            <a:headEnd/>
            <a:tailEnd/>
          </a:ln>
        </p:spPr>
      </p:pic>
      <p:sp>
        <p:nvSpPr>
          <p:cNvPr id="6" name="TextBox 5"/>
          <p:cNvSpPr txBox="1"/>
          <p:nvPr/>
        </p:nvSpPr>
        <p:spPr>
          <a:xfrm>
            <a:off x="240498" y="6268099"/>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5"/>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spTree>
    <p:extLst>
      <p:ext uri="{BB962C8B-B14F-4D97-AF65-F5344CB8AC3E}">
        <p14:creationId xmlns:p14="http://schemas.microsoft.com/office/powerpoint/2010/main" val="557831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235"/>
                                        </p:tgtEl>
                                        <p:attrNameLst>
                                          <p:attrName>style.visibility</p:attrName>
                                        </p:attrNameLst>
                                      </p:cBhvr>
                                      <p:to>
                                        <p:strVal val="visible"/>
                                      </p:to>
                                    </p:set>
                                    <p:animEffect transition="in" filter="fade">
                                      <p:cBhvr>
                                        <p:cTn id="7" dur="500"/>
                                        <p:tgtEl>
                                          <p:spTgt spid="2232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3234"/>
                                        </p:tgtEl>
                                        <p:attrNameLst>
                                          <p:attrName>style.visibility</p:attrName>
                                        </p:attrNameLst>
                                      </p:cBhvr>
                                      <p:to>
                                        <p:strVal val="visible"/>
                                      </p:to>
                                    </p:set>
                                    <p:animEffect transition="in" filter="fade">
                                      <p:cBhvr>
                                        <p:cTn id="15" dur="500"/>
                                        <p:tgtEl>
                                          <p:spTgt spid="223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33656" y="3657822"/>
            <a:ext cx="8229600" cy="1488847"/>
          </a:xfrm>
        </p:spPr>
        <p:txBody>
          <a:bodyPr/>
          <a:lstStyle/>
          <a:p>
            <a:pPr marL="0" indent="0" algn="l"/>
            <a:r>
              <a:rPr lang="it-IT" b="1" dirty="0" smtClean="0">
                <a:solidFill>
                  <a:schemeClr val="accent1">
                    <a:lumMod val="50000"/>
                  </a:schemeClr>
                </a:solidFill>
                <a:hlinkClick r:id="rId3" action="ppaction://hlinkfile"/>
              </a:rPr>
              <a:t>The ICT-Energy CSA</a:t>
            </a:r>
            <a:endParaRPr lang="it-IT" dirty="0">
              <a:solidFill>
                <a:schemeClr val="accent1">
                  <a:lumMod val="50000"/>
                </a:schemeClr>
              </a:solidFill>
            </a:endParaRPr>
          </a:p>
        </p:txBody>
      </p:sp>
      <p:pic>
        <p:nvPicPr>
          <p:cNvPr id="7" name="Picture 6" descr="ICT_energy_002_pantone_3165_C.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450" y="5196788"/>
            <a:ext cx="3846650" cy="1332590"/>
          </a:xfrm>
          <a:prstGeom prst="rect">
            <a:avLst/>
          </a:prstGeom>
        </p:spPr>
      </p:pic>
      <p:sp>
        <p:nvSpPr>
          <p:cNvPr id="3" name="TextBox 2"/>
          <p:cNvSpPr txBox="1"/>
          <p:nvPr/>
        </p:nvSpPr>
        <p:spPr>
          <a:xfrm>
            <a:off x="4757198" y="5623459"/>
            <a:ext cx="4165068" cy="523220"/>
          </a:xfrm>
          <a:prstGeom prst="rect">
            <a:avLst/>
          </a:prstGeom>
          <a:noFill/>
        </p:spPr>
        <p:txBody>
          <a:bodyPr wrap="square" rtlCol="0">
            <a:spAutoFit/>
          </a:bodyPr>
          <a:lstStyle/>
          <a:p>
            <a:r>
              <a:rPr lang="en-GB" sz="2800" dirty="0">
                <a:solidFill>
                  <a:srgbClr val="3C8C93"/>
                </a:solidFill>
                <a:hlinkClick r:id="rId5"/>
              </a:rPr>
              <a:t>http://</a:t>
            </a:r>
            <a:r>
              <a:rPr lang="en-GB" sz="2800" dirty="0" err="1">
                <a:solidFill>
                  <a:srgbClr val="3C8C93"/>
                </a:solidFill>
                <a:hlinkClick r:id="rId5"/>
              </a:rPr>
              <a:t>www.ict-energy.eu</a:t>
            </a:r>
            <a:r>
              <a:rPr lang="en-GB" sz="2800" dirty="0">
                <a:solidFill>
                  <a:srgbClr val="3C8C93"/>
                </a:solidFill>
                <a:hlinkClick r:id="rId5"/>
              </a:rPr>
              <a:t>/</a:t>
            </a:r>
            <a:endParaRPr lang="en-GB" sz="2800" dirty="0">
              <a:solidFill>
                <a:srgbClr val="3C8C93"/>
              </a:solidFill>
            </a:endParaRPr>
          </a:p>
        </p:txBody>
      </p:sp>
    </p:spTree>
    <p:extLst>
      <p:ext uri="{BB962C8B-B14F-4D97-AF65-F5344CB8AC3E}">
        <p14:creationId xmlns:p14="http://schemas.microsoft.com/office/powerpoint/2010/main" val="206635897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28120" cy="687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5274" y="0"/>
            <a:ext cx="4618726" cy="687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280587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176" y="3078320"/>
            <a:ext cx="7009934" cy="3052527"/>
          </a:xfrm>
        </p:spPr>
        <p:txBody>
          <a:bodyPr/>
          <a:lstStyle/>
          <a:p>
            <a:pPr lvl="1">
              <a:buClr>
                <a:schemeClr val="accent1">
                  <a:lumMod val="50000"/>
                </a:schemeClr>
              </a:buClr>
            </a:pPr>
            <a:r>
              <a:rPr lang="en-GB" sz="2400" dirty="0" smtClean="0"/>
              <a:t>Basic on the physics of energy transformations at micro and </a:t>
            </a:r>
            <a:r>
              <a:rPr lang="en-GB" sz="2400" dirty="0" err="1" smtClean="0"/>
              <a:t>nanoscales</a:t>
            </a:r>
            <a:endParaRPr lang="en-GB" sz="2400" dirty="0" smtClean="0"/>
          </a:p>
          <a:p>
            <a:pPr lvl="1">
              <a:buClr>
                <a:schemeClr val="accent1">
                  <a:lumMod val="50000"/>
                </a:schemeClr>
              </a:buClr>
            </a:pPr>
            <a:r>
              <a:rPr lang="en-GB" sz="2400" dirty="0" smtClean="0"/>
              <a:t>Introduction </a:t>
            </a:r>
            <a:r>
              <a:rPr lang="en-GB" sz="2400" dirty="0"/>
              <a:t>to energy harvesting and distributed autonomous mobile </a:t>
            </a:r>
            <a:r>
              <a:rPr lang="en-GB" sz="2400" dirty="0" smtClean="0"/>
              <a:t>devices</a:t>
            </a:r>
          </a:p>
          <a:p>
            <a:pPr lvl="1">
              <a:buClr>
                <a:schemeClr val="accent1">
                  <a:lumMod val="50000"/>
                </a:schemeClr>
              </a:buClr>
            </a:pPr>
            <a:r>
              <a:rPr lang="en-GB" sz="2400" dirty="0" smtClean="0"/>
              <a:t>Software </a:t>
            </a:r>
            <a:r>
              <a:rPr lang="en-GB" sz="2400" dirty="0"/>
              <a:t>and energy aware </a:t>
            </a:r>
            <a:r>
              <a:rPr lang="en-GB" sz="2400" dirty="0" smtClean="0"/>
              <a:t>computing</a:t>
            </a:r>
          </a:p>
          <a:p>
            <a:pPr lvl="1">
              <a:buClr>
                <a:schemeClr val="accent1">
                  <a:lumMod val="50000"/>
                </a:schemeClr>
              </a:buClr>
            </a:pPr>
            <a:r>
              <a:rPr lang="en-GB" sz="2400" dirty="0" smtClean="0"/>
              <a:t>High </a:t>
            </a:r>
            <a:r>
              <a:rPr lang="en-GB" sz="2400" dirty="0"/>
              <a:t>performance computing and systems</a:t>
            </a:r>
          </a:p>
          <a:p>
            <a:pPr>
              <a:buClr>
                <a:schemeClr val="accent1">
                  <a:lumMod val="50000"/>
                </a:schemeClr>
              </a:buClr>
            </a:pPr>
            <a:endParaRPr lang="en-GB" sz="2800" dirty="0"/>
          </a:p>
          <a:p>
            <a:pPr>
              <a:buClr>
                <a:schemeClr val="accent1">
                  <a:lumMod val="50000"/>
                </a:schemeClr>
              </a:buClr>
            </a:pPr>
            <a:endParaRPr lang="en-GB" sz="2800" dirty="0"/>
          </a:p>
          <a:p>
            <a:pPr marL="0" indent="0">
              <a:buClr>
                <a:schemeClr val="accent1">
                  <a:lumMod val="50000"/>
                </a:schemeClr>
              </a:buClr>
              <a:buNone/>
            </a:pPr>
            <a:endParaRPr lang="en-GB" sz="2000" dirty="0" smtClean="0"/>
          </a:p>
        </p:txBody>
      </p:sp>
      <p:sp>
        <p:nvSpPr>
          <p:cNvPr id="2" name="Title 1"/>
          <p:cNvSpPr>
            <a:spLocks noGrp="1"/>
          </p:cNvSpPr>
          <p:nvPr>
            <p:ph type="title"/>
          </p:nvPr>
        </p:nvSpPr>
        <p:spPr>
          <a:xfrm>
            <a:off x="0" y="274638"/>
            <a:ext cx="9144000" cy="922337"/>
          </a:xfrm>
        </p:spPr>
        <p:txBody>
          <a:bodyPr/>
          <a:lstStyle/>
          <a:p>
            <a:r>
              <a:rPr lang="en-GB" sz="4000" dirty="0" smtClean="0">
                <a:solidFill>
                  <a:srgbClr val="3C8C93"/>
                </a:solidFill>
              </a:rPr>
              <a:t>ICT-Energy Summer School</a:t>
            </a:r>
            <a:endParaRPr lang="en-GB" sz="4000" dirty="0">
              <a:solidFill>
                <a:srgbClr val="3C8C93"/>
              </a:solidFill>
            </a:endParaRPr>
          </a:p>
        </p:txBody>
      </p:sp>
      <p:cxnSp>
        <p:nvCxnSpPr>
          <p:cNvPr id="11" name="Straight Connector 10"/>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sp>
        <p:nvSpPr>
          <p:cNvPr id="7" name="Content Placeholder 2"/>
          <p:cNvSpPr txBox="1">
            <a:spLocks/>
          </p:cNvSpPr>
          <p:nvPr/>
        </p:nvSpPr>
        <p:spPr bwMode="auto">
          <a:xfrm>
            <a:off x="526648" y="1537288"/>
            <a:ext cx="4709693" cy="1583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Clr>
                <a:schemeClr val="accent1">
                  <a:lumMod val="50000"/>
                </a:schemeClr>
              </a:buClr>
            </a:pPr>
            <a:r>
              <a:rPr lang="en-GB" sz="2800" dirty="0" smtClean="0"/>
              <a:t>13-16 August 2016 </a:t>
            </a:r>
          </a:p>
          <a:p>
            <a:pPr>
              <a:buClr>
                <a:schemeClr val="accent1">
                  <a:lumMod val="50000"/>
                </a:schemeClr>
              </a:buClr>
            </a:pPr>
            <a:r>
              <a:rPr lang="en-GB" sz="2800" dirty="0" smtClean="0"/>
              <a:t>Aalborg, DK</a:t>
            </a:r>
          </a:p>
          <a:p>
            <a:pPr marL="0" indent="0">
              <a:buClr>
                <a:schemeClr val="accent1">
                  <a:lumMod val="50000"/>
                </a:schemeClr>
              </a:buClr>
              <a:buNone/>
            </a:pPr>
            <a:r>
              <a:rPr lang="en-GB" sz="2800" b="1" dirty="0" smtClean="0"/>
              <a:t>Topics:</a:t>
            </a:r>
            <a:endParaRPr lang="en-GB" sz="2400" b="1" dirty="0" smtClean="0"/>
          </a:p>
          <a:p>
            <a:pPr marL="0" indent="0">
              <a:buClr>
                <a:schemeClr val="accent1">
                  <a:lumMod val="50000"/>
                </a:schemeClr>
              </a:buClr>
              <a:buFont typeface="Wingdings" pitchFamily="2" charset="2"/>
              <a:buNone/>
            </a:pPr>
            <a:endParaRPr lang="en-GB" sz="2000" dirty="0" smtClean="0"/>
          </a:p>
        </p:txBody>
      </p:sp>
      <p:sp>
        <p:nvSpPr>
          <p:cNvPr id="8" name="Content Placeholder 2"/>
          <p:cNvSpPr txBox="1">
            <a:spLocks/>
          </p:cNvSpPr>
          <p:nvPr/>
        </p:nvSpPr>
        <p:spPr bwMode="auto">
          <a:xfrm>
            <a:off x="506593" y="5860543"/>
            <a:ext cx="7998762" cy="7250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chemeClr val="accent1">
                  <a:lumMod val="50000"/>
                </a:schemeClr>
              </a:buClr>
              <a:buNone/>
            </a:pPr>
            <a:r>
              <a:rPr lang="en-GB" sz="2800" dirty="0" smtClean="0">
                <a:hlinkClick r:id="rId3"/>
              </a:rPr>
              <a:t>http://www.nipslab.org/summerschool2016</a:t>
            </a:r>
            <a:endParaRPr lang="en-GB" sz="2800" dirty="0" smtClean="0"/>
          </a:p>
          <a:p>
            <a:pPr>
              <a:buClr>
                <a:schemeClr val="accent1">
                  <a:lumMod val="50000"/>
                </a:schemeClr>
              </a:buClr>
            </a:pPr>
            <a:endParaRPr lang="en-GB" sz="2800" dirty="0" smtClean="0"/>
          </a:p>
          <a:p>
            <a:pPr>
              <a:buClr>
                <a:schemeClr val="accent1">
                  <a:lumMod val="50000"/>
                </a:schemeClr>
              </a:buClr>
            </a:pPr>
            <a:endParaRPr lang="en-GB" sz="2800" dirty="0" smtClean="0"/>
          </a:p>
          <a:p>
            <a:pPr marL="0" indent="0">
              <a:buClr>
                <a:schemeClr val="accent1">
                  <a:lumMod val="50000"/>
                </a:schemeClr>
              </a:buClr>
              <a:buFont typeface="Wingdings" pitchFamily="2" charset="2"/>
              <a:buNone/>
            </a:pPr>
            <a:endParaRPr lang="en-GB" sz="2000" dirty="0" smtClean="0"/>
          </a:p>
        </p:txBody>
      </p:sp>
      <p:pic>
        <p:nvPicPr>
          <p:cNvPr id="6" name="Picture 5" descr="P1040498.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654043" y="3419071"/>
            <a:ext cx="2679929" cy="2009947"/>
          </a:xfrm>
          <a:prstGeom prst="rect">
            <a:avLst/>
          </a:prstGeom>
        </p:spPr>
      </p:pic>
      <p:pic>
        <p:nvPicPr>
          <p:cNvPr id="9" name="Picture 8"/>
          <p:cNvPicPr>
            <a:picLocks noChangeAspect="1"/>
          </p:cNvPicPr>
          <p:nvPr/>
        </p:nvPicPr>
        <p:blipFill>
          <a:blip r:embed="rId5"/>
          <a:stretch>
            <a:fillRect/>
          </a:stretch>
        </p:blipFill>
        <p:spPr>
          <a:xfrm>
            <a:off x="6976562" y="1379831"/>
            <a:ext cx="2040220" cy="1530165"/>
          </a:xfrm>
          <a:prstGeom prst="rect">
            <a:avLst/>
          </a:prstGeom>
        </p:spPr>
      </p:pic>
    </p:spTree>
    <p:extLst>
      <p:ext uri="{BB962C8B-B14F-4D97-AF65-F5344CB8AC3E}">
        <p14:creationId xmlns:p14="http://schemas.microsoft.com/office/powerpoint/2010/main" val="144183161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416248"/>
            <a:ext cx="7998762" cy="4458258"/>
          </a:xfrm>
        </p:spPr>
        <p:txBody>
          <a:bodyPr/>
          <a:lstStyle/>
          <a:p>
            <a:pPr marL="0" indent="0">
              <a:buClr>
                <a:schemeClr val="accent1">
                  <a:lumMod val="50000"/>
                </a:schemeClr>
              </a:buClr>
              <a:buNone/>
            </a:pPr>
            <a:r>
              <a:rPr lang="en-GB" sz="2800" dirty="0" smtClean="0"/>
              <a:t>13-16 </a:t>
            </a:r>
            <a:r>
              <a:rPr lang="en-GB" sz="2800" dirty="0"/>
              <a:t>August 2016, </a:t>
            </a:r>
            <a:r>
              <a:rPr lang="en-GB" sz="2800" dirty="0" smtClean="0"/>
              <a:t>Aalborg</a:t>
            </a:r>
            <a:endParaRPr lang="en-GB" sz="2800" dirty="0"/>
          </a:p>
          <a:p>
            <a:pPr marL="0" indent="0">
              <a:buClr>
                <a:schemeClr val="accent1">
                  <a:lumMod val="50000"/>
                </a:schemeClr>
              </a:buClr>
              <a:buNone/>
            </a:pPr>
            <a:endParaRPr lang="en-GB" sz="2800" dirty="0"/>
          </a:p>
          <a:p>
            <a:pPr marL="0" indent="0">
              <a:buClr>
                <a:schemeClr val="accent1">
                  <a:lumMod val="50000"/>
                </a:schemeClr>
              </a:buClr>
              <a:buNone/>
            </a:pPr>
            <a:endParaRPr lang="en-GB" sz="2000" dirty="0" smtClean="0"/>
          </a:p>
        </p:txBody>
      </p:sp>
      <p:sp>
        <p:nvSpPr>
          <p:cNvPr id="2" name="Title 1"/>
          <p:cNvSpPr>
            <a:spLocks noGrp="1"/>
          </p:cNvSpPr>
          <p:nvPr>
            <p:ph type="title"/>
          </p:nvPr>
        </p:nvSpPr>
        <p:spPr>
          <a:xfrm>
            <a:off x="0" y="274638"/>
            <a:ext cx="9144000" cy="922337"/>
          </a:xfrm>
        </p:spPr>
        <p:txBody>
          <a:bodyPr/>
          <a:lstStyle/>
          <a:p>
            <a:r>
              <a:rPr lang="en-GB" sz="4000" dirty="0" smtClean="0">
                <a:solidFill>
                  <a:srgbClr val="3C8C93"/>
                </a:solidFill>
              </a:rPr>
              <a:t>ICT Energy Summer School</a:t>
            </a:r>
            <a:endParaRPr lang="en-GB" sz="4000" dirty="0">
              <a:solidFill>
                <a:srgbClr val="3C8C93"/>
              </a:solidFill>
            </a:endParaRPr>
          </a:p>
        </p:txBody>
      </p:sp>
      <p:pic>
        <p:nvPicPr>
          <p:cNvPr id="4" name="Picture 3"/>
          <p:cNvPicPr>
            <a:picLocks noChangeAspect="1"/>
          </p:cNvPicPr>
          <p:nvPr/>
        </p:nvPicPr>
        <p:blipFill>
          <a:blip r:embed="rId3"/>
          <a:stretch>
            <a:fillRect/>
          </a:stretch>
        </p:blipFill>
        <p:spPr>
          <a:xfrm>
            <a:off x="3825351" y="4315692"/>
            <a:ext cx="5043626" cy="2227859"/>
          </a:xfrm>
          <a:prstGeom prst="rect">
            <a:avLst/>
          </a:prstGeom>
        </p:spPr>
      </p:pic>
      <p:pic>
        <p:nvPicPr>
          <p:cNvPr id="5" name="Picture 4" descr="Screen Shot 2016-03-16 at 10.34.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0" y="0"/>
            <a:ext cx="8951495" cy="6858000"/>
          </a:xfrm>
          <a:prstGeom prst="rect">
            <a:avLst/>
          </a:prstGeom>
        </p:spPr>
      </p:pic>
    </p:spTree>
    <p:extLst>
      <p:ext uri="{BB962C8B-B14F-4D97-AF65-F5344CB8AC3E}">
        <p14:creationId xmlns:p14="http://schemas.microsoft.com/office/powerpoint/2010/main" val="113929617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098" y="1416248"/>
            <a:ext cx="9002901" cy="4918435"/>
          </a:xfrm>
        </p:spPr>
        <p:txBody>
          <a:bodyPr/>
          <a:lstStyle/>
          <a:p>
            <a:pPr marL="0" indent="0">
              <a:buClr>
                <a:schemeClr val="accent1">
                  <a:lumMod val="50000"/>
                </a:schemeClr>
              </a:buClr>
              <a:buNone/>
            </a:pPr>
            <a:r>
              <a:rPr lang="en-GB" dirty="0" smtClean="0"/>
              <a:t>1</a:t>
            </a:r>
            <a:r>
              <a:rPr lang="en-GB" baseline="30000" dirty="0" smtClean="0"/>
              <a:t>st</a:t>
            </a:r>
            <a:r>
              <a:rPr lang="en-GB" dirty="0" smtClean="0"/>
              <a:t> International Conference on ICT-Energy</a:t>
            </a:r>
          </a:p>
          <a:p>
            <a:pPr>
              <a:buClr>
                <a:schemeClr val="accent1">
                  <a:lumMod val="50000"/>
                </a:schemeClr>
              </a:buClr>
            </a:pPr>
            <a:r>
              <a:rPr lang="en-GB" sz="2800" dirty="0" smtClean="0"/>
              <a:t>16-19 August 2016, Aalborg, DK</a:t>
            </a:r>
          </a:p>
          <a:p>
            <a:pPr lvl="1">
              <a:buClr>
                <a:schemeClr val="accent1">
                  <a:lumMod val="50000"/>
                </a:schemeClr>
              </a:buClr>
              <a:buFont typeface="Lucida Grande"/>
              <a:buChar char="-"/>
            </a:pPr>
            <a:r>
              <a:rPr lang="en-GB" sz="1800" dirty="0" smtClean="0"/>
              <a:t>Session </a:t>
            </a:r>
            <a:r>
              <a:rPr lang="en-GB" sz="1800" dirty="0"/>
              <a:t>I: Fundamental limits in energy consumption of computing</a:t>
            </a:r>
          </a:p>
          <a:p>
            <a:pPr lvl="1">
              <a:buClr>
                <a:schemeClr val="accent1">
                  <a:lumMod val="50000"/>
                </a:schemeClr>
              </a:buClr>
              <a:buFont typeface="Lucida Grande"/>
              <a:buChar char="-"/>
            </a:pPr>
            <a:r>
              <a:rPr lang="en-GB" sz="1800" dirty="0"/>
              <a:t>Session II: Novel architectures and devices for energy efficient computing</a:t>
            </a:r>
          </a:p>
          <a:p>
            <a:pPr lvl="1">
              <a:buClr>
                <a:schemeClr val="accent1">
                  <a:lumMod val="50000"/>
                </a:schemeClr>
              </a:buClr>
              <a:buFont typeface="Lucida Grande"/>
              <a:buChar char="-"/>
            </a:pPr>
            <a:r>
              <a:rPr lang="en-GB" sz="1800" dirty="0"/>
              <a:t>Session III: Efficient Energy harvesting for autonomous devices</a:t>
            </a:r>
          </a:p>
          <a:p>
            <a:pPr lvl="1">
              <a:buClr>
                <a:schemeClr val="accent1">
                  <a:lumMod val="50000"/>
                </a:schemeClr>
              </a:buClr>
              <a:buFont typeface="Lucida Grande"/>
              <a:buChar char="-"/>
            </a:pPr>
            <a:r>
              <a:rPr lang="en-GB" sz="1800" dirty="0"/>
              <a:t>Session IV: Energy aware software</a:t>
            </a:r>
          </a:p>
          <a:p>
            <a:pPr lvl="1">
              <a:buClr>
                <a:schemeClr val="accent1">
                  <a:lumMod val="50000"/>
                </a:schemeClr>
              </a:buClr>
              <a:buFont typeface="Lucida Grande"/>
              <a:buChar char="-"/>
            </a:pPr>
            <a:r>
              <a:rPr lang="en-GB" sz="1800" dirty="0"/>
              <a:t>Session V: HPC energy constrains towards </a:t>
            </a:r>
            <a:r>
              <a:rPr lang="en-GB" sz="1800" dirty="0" err="1"/>
              <a:t>exascale</a:t>
            </a:r>
            <a:r>
              <a:rPr lang="en-GB" sz="1800" dirty="0"/>
              <a:t> </a:t>
            </a:r>
            <a:r>
              <a:rPr lang="en-GB" sz="1800" dirty="0" smtClean="0"/>
              <a:t>computers</a:t>
            </a:r>
            <a:endParaRPr lang="en-GB" sz="3200" dirty="0"/>
          </a:p>
          <a:p>
            <a:pPr marL="0" indent="0">
              <a:buClr>
                <a:schemeClr val="accent1">
                  <a:lumMod val="50000"/>
                </a:schemeClr>
              </a:buClr>
              <a:buNone/>
            </a:pPr>
            <a:r>
              <a:rPr lang="en-GB" sz="2800" b="1" dirty="0" smtClean="0">
                <a:hlinkClick r:id="rId3"/>
              </a:rPr>
              <a:t>http://www.ict-energy.eu/scienceconference_home</a:t>
            </a:r>
            <a:endParaRPr lang="en-GB" sz="2800" b="1" dirty="0" smtClean="0"/>
          </a:p>
          <a:p>
            <a:pPr marL="0" indent="0">
              <a:buClr>
                <a:schemeClr val="accent1">
                  <a:lumMod val="50000"/>
                </a:schemeClr>
              </a:buClr>
              <a:buNone/>
            </a:pPr>
            <a:endParaRPr lang="en-GB" sz="2400" dirty="0" smtClean="0"/>
          </a:p>
        </p:txBody>
      </p:sp>
      <p:sp>
        <p:nvSpPr>
          <p:cNvPr id="2" name="Title 1"/>
          <p:cNvSpPr>
            <a:spLocks noGrp="1"/>
          </p:cNvSpPr>
          <p:nvPr>
            <p:ph type="title"/>
          </p:nvPr>
        </p:nvSpPr>
        <p:spPr>
          <a:xfrm>
            <a:off x="0" y="274638"/>
            <a:ext cx="9144000" cy="922337"/>
          </a:xfrm>
        </p:spPr>
        <p:txBody>
          <a:bodyPr/>
          <a:lstStyle/>
          <a:p>
            <a:r>
              <a:rPr lang="en-GB" sz="4000" dirty="0" smtClean="0">
                <a:solidFill>
                  <a:srgbClr val="3C8C93"/>
                </a:solidFill>
              </a:rPr>
              <a:t>ICT-Energy Science Conference</a:t>
            </a:r>
            <a:endParaRPr lang="en-GB" sz="4000" dirty="0">
              <a:solidFill>
                <a:srgbClr val="3C8C93"/>
              </a:solidFill>
            </a:endParaRPr>
          </a:p>
        </p:txBody>
      </p:sp>
      <p:cxnSp>
        <p:nvCxnSpPr>
          <p:cNvPr id="11" name="Straight Connector 10"/>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pic>
        <p:nvPicPr>
          <p:cNvPr id="6" name="Picture 5"/>
          <p:cNvPicPr>
            <a:picLocks noChangeAspect="1"/>
          </p:cNvPicPr>
          <p:nvPr/>
        </p:nvPicPr>
        <p:blipFill>
          <a:blip r:embed="rId4"/>
          <a:stretch>
            <a:fillRect/>
          </a:stretch>
        </p:blipFill>
        <p:spPr>
          <a:xfrm>
            <a:off x="0" y="4812481"/>
            <a:ext cx="4650392" cy="2054160"/>
          </a:xfrm>
          <a:prstGeom prst="rect">
            <a:avLst/>
          </a:prstGeom>
        </p:spPr>
      </p:pic>
      <p:pic>
        <p:nvPicPr>
          <p:cNvPr id="4" name="Picture 3" descr="Screen Shot 2016-03-16 at 10.14.3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096" y="4813200"/>
            <a:ext cx="4687292" cy="2055600"/>
          </a:xfrm>
          <a:prstGeom prst="rect">
            <a:avLst/>
          </a:prstGeom>
        </p:spPr>
      </p:pic>
    </p:spTree>
    <p:extLst>
      <p:ext uri="{BB962C8B-B14F-4D97-AF65-F5344CB8AC3E}">
        <p14:creationId xmlns:p14="http://schemas.microsoft.com/office/powerpoint/2010/main" val="40625120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416248"/>
            <a:ext cx="8360724" cy="973503"/>
          </a:xfrm>
        </p:spPr>
        <p:txBody>
          <a:bodyPr/>
          <a:lstStyle/>
          <a:p>
            <a:pPr marL="0" indent="0">
              <a:buClr>
                <a:schemeClr val="accent1">
                  <a:lumMod val="50000"/>
                </a:schemeClr>
              </a:buClr>
              <a:buNone/>
            </a:pPr>
            <a:r>
              <a:rPr lang="en-GB" sz="2400" dirty="0">
                <a:hlinkClick r:id="rId3"/>
              </a:rPr>
              <a:t>http://</a:t>
            </a:r>
            <a:r>
              <a:rPr lang="en-GB" sz="2400" dirty="0" err="1">
                <a:hlinkClick r:id="rId3"/>
              </a:rPr>
              <a:t>www.ict-energy.eu</a:t>
            </a:r>
            <a:r>
              <a:rPr lang="en-GB" sz="2400" dirty="0">
                <a:hlinkClick r:id="rId3"/>
              </a:rPr>
              <a:t>/sites/</a:t>
            </a:r>
            <a:r>
              <a:rPr lang="en-GB" sz="2400" dirty="0" err="1">
                <a:hlinkClick r:id="rId3"/>
              </a:rPr>
              <a:t>ict-energy.eu</a:t>
            </a:r>
            <a:r>
              <a:rPr lang="en-GB" sz="2400" dirty="0">
                <a:hlinkClick r:id="rId3"/>
              </a:rPr>
              <a:t>/files/ICTEnergySRA5.3.pdf</a:t>
            </a:r>
            <a:endParaRPr lang="en-GB" sz="2400" dirty="0" smtClean="0"/>
          </a:p>
        </p:txBody>
      </p:sp>
      <p:sp>
        <p:nvSpPr>
          <p:cNvPr id="2" name="Title 1"/>
          <p:cNvSpPr>
            <a:spLocks noGrp="1"/>
          </p:cNvSpPr>
          <p:nvPr>
            <p:ph type="title"/>
          </p:nvPr>
        </p:nvSpPr>
        <p:spPr>
          <a:xfrm>
            <a:off x="0" y="274638"/>
            <a:ext cx="9144000" cy="922337"/>
          </a:xfrm>
        </p:spPr>
        <p:txBody>
          <a:bodyPr/>
          <a:lstStyle/>
          <a:p>
            <a:r>
              <a:rPr lang="en-GB" sz="3600" dirty="0" smtClean="0">
                <a:solidFill>
                  <a:srgbClr val="3C8C93"/>
                </a:solidFill>
              </a:rPr>
              <a:t>ICT-Energy Strategic Research Roadmap</a:t>
            </a:r>
            <a:endParaRPr lang="en-GB" sz="3600" dirty="0">
              <a:solidFill>
                <a:srgbClr val="3C8C93"/>
              </a:solidFill>
            </a:endParaRPr>
          </a:p>
        </p:txBody>
      </p:sp>
      <p:cxnSp>
        <p:nvCxnSpPr>
          <p:cNvPr id="11" name="Straight Connector 10"/>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pic>
        <p:nvPicPr>
          <p:cNvPr id="4" name="Picture 3" descr="Screen Shot 2016-03-16 at 11.03.0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5011"/>
            <a:ext cx="9144000" cy="6171259"/>
          </a:xfrm>
          <a:prstGeom prst="rect">
            <a:avLst/>
          </a:prstGeom>
        </p:spPr>
      </p:pic>
    </p:spTree>
    <p:extLst>
      <p:ext uri="{BB962C8B-B14F-4D97-AF65-F5344CB8AC3E}">
        <p14:creationId xmlns:p14="http://schemas.microsoft.com/office/powerpoint/2010/main" val="23136019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676" y="3875585"/>
            <a:ext cx="2258056" cy="1129028"/>
          </a:xfrm>
          <a:prstGeom prst="rect">
            <a:avLst/>
          </a:prstGeom>
        </p:spPr>
      </p:pic>
      <p:sp>
        <p:nvSpPr>
          <p:cNvPr id="87042" name="CustomShape 1"/>
          <p:cNvSpPr>
            <a:spLocks noChangeArrowheads="1"/>
          </p:cNvSpPr>
          <p:nvPr/>
        </p:nvSpPr>
        <p:spPr bwMode="auto">
          <a:xfrm>
            <a:off x="457200" y="274638"/>
            <a:ext cx="8228013" cy="1141412"/>
          </a:xfrm>
          <a:prstGeom prst="rect">
            <a:avLst/>
          </a:prstGeom>
          <a:noFill/>
          <a:ln w="9525">
            <a:noFill/>
            <a:miter lim="800000"/>
            <a:headEnd/>
            <a:tailEnd/>
          </a:ln>
        </p:spPr>
        <p:txBody>
          <a:bodyPr lIns="90000" tIns="45000" rIns="90000" bIns="45000" anchor="ctr"/>
          <a:lstStyle/>
          <a:p>
            <a:pPr algn="ctr"/>
            <a:endParaRPr lang="en-US" sz="2800">
              <a:cs typeface="DejaVu Sans" pitchFamily="34" charset="0"/>
            </a:endParaRPr>
          </a:p>
        </p:txBody>
      </p:sp>
      <p:sp>
        <p:nvSpPr>
          <p:cNvPr id="87043" name="Title 4"/>
          <p:cNvSpPr txBox="1">
            <a:spLocks/>
          </p:cNvSpPr>
          <p:nvPr/>
        </p:nvSpPr>
        <p:spPr bwMode="auto">
          <a:xfrm>
            <a:off x="381000" y="220799"/>
            <a:ext cx="8407400" cy="1050925"/>
          </a:xfrm>
          <a:prstGeom prst="rect">
            <a:avLst/>
          </a:prstGeom>
          <a:noFill/>
          <a:ln w="9525">
            <a:noFill/>
            <a:miter lim="800000"/>
            <a:headEnd/>
            <a:tailEnd/>
          </a:ln>
        </p:spPr>
        <p:txBody>
          <a:bodyPr anchor="ctr"/>
          <a:lstStyle/>
          <a:p>
            <a:pPr>
              <a:lnSpc>
                <a:spcPct val="90000"/>
              </a:lnSpc>
            </a:pPr>
            <a:r>
              <a:rPr lang="en-GB" sz="4800" dirty="0">
                <a:solidFill>
                  <a:srgbClr val="A50021"/>
                </a:solidFill>
                <a:latin typeface="+mj-lt"/>
                <a:cs typeface="DejaVu Sans" pitchFamily="34" charset="0"/>
              </a:rPr>
              <a:t>Thank you for your attention</a:t>
            </a:r>
          </a:p>
        </p:txBody>
      </p:sp>
      <p:pic>
        <p:nvPicPr>
          <p:cNvPr id="87045" name="Picture 5" descr="RAEng_Logo_Magenta_Black.jpg"/>
          <p:cNvPicPr>
            <a:picLocks noChangeAspect="1"/>
          </p:cNvPicPr>
          <p:nvPr/>
        </p:nvPicPr>
        <p:blipFill>
          <a:blip r:embed="rId4" cstate="print"/>
          <a:srcRect/>
          <a:stretch>
            <a:fillRect/>
          </a:stretch>
        </p:blipFill>
        <p:spPr bwMode="auto">
          <a:xfrm>
            <a:off x="2101942" y="4537079"/>
            <a:ext cx="1773515" cy="887811"/>
          </a:xfrm>
          <a:prstGeom prst="rect">
            <a:avLst/>
          </a:prstGeom>
          <a:noFill/>
          <a:ln w="9525">
            <a:noFill/>
            <a:miter lim="800000"/>
            <a:headEnd/>
            <a:tailEnd/>
          </a:ln>
        </p:spPr>
      </p:pic>
      <p:sp>
        <p:nvSpPr>
          <p:cNvPr id="8" name="Rectangle 7"/>
          <p:cNvSpPr/>
          <p:nvPr/>
        </p:nvSpPr>
        <p:spPr>
          <a:xfrm>
            <a:off x="4444718" y="4833649"/>
            <a:ext cx="4006952" cy="461665"/>
          </a:xfrm>
          <a:prstGeom prst="rect">
            <a:avLst/>
          </a:prstGeom>
        </p:spPr>
        <p:txBody>
          <a:bodyPr wrap="square">
            <a:spAutoFit/>
          </a:bodyPr>
          <a:lstStyle/>
          <a:p>
            <a:pPr algn="ctr"/>
            <a:r>
              <a:rPr lang="en-GB" sz="2400" dirty="0" smtClean="0">
                <a:sym typeface="Wingdings" pitchFamily="2" charset="2"/>
                <a:hlinkClick r:id="rId5"/>
              </a:rPr>
              <a:t>Kerstin.Eder@bristol.ac.uk</a:t>
            </a:r>
            <a:endParaRPr lang="en-GB" sz="2400" dirty="0"/>
          </a:p>
        </p:txBody>
      </p:sp>
      <p:pic>
        <p:nvPicPr>
          <p:cNvPr id="10" name="Picture 2" descr="http://www.cs.bris.ac.uk/Research/entra/images/tmp7AFC.png"/>
          <p:cNvPicPr>
            <a:picLocks noChangeAspect="1" noChangeArrowheads="1"/>
          </p:cNvPicPr>
          <p:nvPr/>
        </p:nvPicPr>
        <p:blipFill>
          <a:blip r:embed="rId6" cstate="print"/>
          <a:srcRect/>
          <a:stretch>
            <a:fillRect/>
          </a:stretch>
        </p:blipFill>
        <p:spPr bwMode="auto">
          <a:xfrm>
            <a:off x="1517836" y="1669590"/>
            <a:ext cx="785813" cy="766762"/>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srcRect/>
          <a:stretch>
            <a:fillRect/>
          </a:stretch>
        </p:blipFill>
        <p:spPr bwMode="auto">
          <a:xfrm>
            <a:off x="199468" y="2605847"/>
            <a:ext cx="927118" cy="657906"/>
          </a:xfrm>
          <a:prstGeom prst="rect">
            <a:avLst/>
          </a:prstGeom>
          <a:noFill/>
          <a:ln w="9525">
            <a:noFill/>
            <a:miter lim="800000"/>
            <a:headEnd/>
            <a:tailEnd/>
          </a:ln>
        </p:spPr>
      </p:pic>
      <p:pic>
        <p:nvPicPr>
          <p:cNvPr id="14" name="Picture 13" descr="xmos_logo.png"/>
          <p:cNvPicPr>
            <a:picLocks noChangeAspect="1"/>
          </p:cNvPicPr>
          <p:nvPr/>
        </p:nvPicPr>
        <p:blipFill>
          <a:blip r:embed="rId8" cstate="print"/>
          <a:stretch>
            <a:fillRect/>
          </a:stretch>
        </p:blipFill>
        <p:spPr>
          <a:xfrm>
            <a:off x="343041" y="4834752"/>
            <a:ext cx="1507107" cy="426681"/>
          </a:xfrm>
          <a:prstGeom prst="rect">
            <a:avLst/>
          </a:prstGeom>
        </p:spPr>
      </p:pic>
      <p:pic>
        <p:nvPicPr>
          <p:cNvPr id="15" name="Picture 3" descr="https://encrypted-tbn1.gstatic.com/images?q=tbn:ANd9GcRE-PNPdvFfq1cLqpvCn6nmjdTw1t7d-yGW_d24bEy6fsOdIP2l"/>
          <p:cNvPicPr>
            <a:picLocks noChangeAspect="1" noChangeArrowheads="1"/>
          </p:cNvPicPr>
          <p:nvPr/>
        </p:nvPicPr>
        <p:blipFill>
          <a:blip r:embed="rId9" cstate="print"/>
          <a:srcRect/>
          <a:stretch>
            <a:fillRect/>
          </a:stretch>
        </p:blipFill>
        <p:spPr bwMode="auto">
          <a:xfrm>
            <a:off x="1368458" y="2720426"/>
            <a:ext cx="1136469" cy="469020"/>
          </a:xfrm>
          <a:prstGeom prst="rect">
            <a:avLst/>
          </a:prstGeom>
          <a:noFill/>
        </p:spPr>
      </p:pic>
      <p:pic>
        <p:nvPicPr>
          <p:cNvPr id="17" name="Picture 2">
            <a:hlinkClick r:id="rId10" action="ppaction://hlinksldjump"/>
          </p:cNvPr>
          <p:cNvPicPr/>
          <p:nvPr/>
        </p:nvPicPr>
        <p:blipFill>
          <a:blip r:embed="rId11" cstate="print"/>
          <a:stretch>
            <a:fillRect/>
          </a:stretch>
        </p:blipFill>
        <p:spPr>
          <a:xfrm>
            <a:off x="156305" y="1651762"/>
            <a:ext cx="1267097" cy="744585"/>
          </a:xfrm>
          <a:prstGeom prst="rect">
            <a:avLst/>
          </a:prstGeom>
        </p:spPr>
      </p:pic>
      <p:pic>
        <p:nvPicPr>
          <p:cNvPr id="16" name="Picture 15" descr="at-bristol.jpg"/>
          <p:cNvPicPr>
            <a:picLocks noChangeAspect="1"/>
          </p:cNvPicPr>
          <p:nvPr/>
        </p:nvPicPr>
        <p:blipFill>
          <a:blip r:embed="rId12" cstate="print"/>
          <a:stretch>
            <a:fillRect/>
          </a:stretch>
        </p:blipFill>
        <p:spPr>
          <a:xfrm>
            <a:off x="0" y="5473336"/>
            <a:ext cx="2159999" cy="1440000"/>
          </a:xfrm>
          <a:prstGeom prst="rect">
            <a:avLst/>
          </a:prstGeom>
        </p:spPr>
      </p:pic>
      <p:pic>
        <p:nvPicPr>
          <p:cNvPr id="19" name="Picture 18" descr="balloons.jpg"/>
          <p:cNvPicPr>
            <a:picLocks noChangeAspect="1"/>
          </p:cNvPicPr>
          <p:nvPr/>
        </p:nvPicPr>
        <p:blipFill>
          <a:blip r:embed="rId13" cstate="print"/>
          <a:stretch>
            <a:fillRect/>
          </a:stretch>
        </p:blipFill>
        <p:spPr>
          <a:xfrm>
            <a:off x="1860992" y="5472000"/>
            <a:ext cx="2162162" cy="1440000"/>
          </a:xfrm>
          <a:prstGeom prst="rect">
            <a:avLst/>
          </a:prstGeom>
        </p:spPr>
      </p:pic>
      <p:pic>
        <p:nvPicPr>
          <p:cNvPr id="20" name="Picture 19" descr="harbourside.jpg"/>
          <p:cNvPicPr>
            <a:picLocks noChangeAspect="1"/>
          </p:cNvPicPr>
          <p:nvPr/>
        </p:nvPicPr>
        <p:blipFill>
          <a:blip r:embed="rId14" cstate="print"/>
          <a:stretch>
            <a:fillRect/>
          </a:stretch>
        </p:blipFill>
        <p:spPr>
          <a:xfrm>
            <a:off x="3925390" y="5472000"/>
            <a:ext cx="2160001" cy="1440000"/>
          </a:xfrm>
          <a:prstGeom prst="rect">
            <a:avLst/>
          </a:prstGeom>
        </p:spPr>
      </p:pic>
      <p:pic>
        <p:nvPicPr>
          <p:cNvPr id="21" name="Picture 20" descr="suspension-bridge.jpg"/>
          <p:cNvPicPr>
            <a:picLocks noChangeAspect="1"/>
          </p:cNvPicPr>
          <p:nvPr/>
        </p:nvPicPr>
        <p:blipFill>
          <a:blip r:embed="rId15" cstate="print"/>
          <a:stretch>
            <a:fillRect/>
          </a:stretch>
        </p:blipFill>
        <p:spPr>
          <a:xfrm>
            <a:off x="6048106" y="5472000"/>
            <a:ext cx="2159999" cy="1440000"/>
          </a:xfrm>
          <a:prstGeom prst="rect">
            <a:avLst/>
          </a:prstGeom>
        </p:spPr>
      </p:pic>
      <p:pic>
        <p:nvPicPr>
          <p:cNvPr id="22" name="Picture 21" descr="balloonglow.jpg"/>
          <p:cNvPicPr>
            <a:picLocks noChangeAspect="1"/>
          </p:cNvPicPr>
          <p:nvPr/>
        </p:nvPicPr>
        <p:blipFill>
          <a:blip r:embed="rId16" cstate="print"/>
          <a:stretch>
            <a:fillRect/>
          </a:stretch>
        </p:blipFill>
        <p:spPr>
          <a:xfrm>
            <a:off x="8208000" y="5472000"/>
            <a:ext cx="957293" cy="1440000"/>
          </a:xfrm>
          <a:prstGeom prst="rect">
            <a:avLst/>
          </a:prstGeom>
        </p:spPr>
      </p:pic>
      <p:pic>
        <p:nvPicPr>
          <p:cNvPr id="220164" name="Picture 4" descr="http://europa.eu/about-eu/basic-information/symbols/images/flag_yellow_low.jpg"/>
          <p:cNvPicPr>
            <a:picLocks noChangeAspect="1" noChangeArrowheads="1"/>
          </p:cNvPicPr>
          <p:nvPr/>
        </p:nvPicPr>
        <p:blipFill>
          <a:blip r:embed="rId17" cstate="print"/>
          <a:srcRect/>
          <a:stretch>
            <a:fillRect/>
          </a:stretch>
        </p:blipFill>
        <p:spPr bwMode="auto">
          <a:xfrm>
            <a:off x="2743566" y="1775519"/>
            <a:ext cx="783846" cy="532591"/>
          </a:xfrm>
          <a:prstGeom prst="rect">
            <a:avLst/>
          </a:prstGeom>
          <a:noFill/>
        </p:spPr>
      </p:pic>
      <p:pic>
        <p:nvPicPr>
          <p:cNvPr id="23"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3767" y="3478479"/>
            <a:ext cx="2511242" cy="602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ICT-Energy-Team.UoB.JP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92569" y="1499606"/>
            <a:ext cx="4762268" cy="3174845"/>
          </a:xfrm>
          <a:prstGeom prst="rect">
            <a:avLst/>
          </a:prstGeom>
        </p:spPr>
      </p:pic>
    </p:spTree>
    <p:extLst>
      <p:ext uri="{BB962C8B-B14F-4D97-AF65-F5344CB8AC3E}">
        <p14:creationId xmlns:p14="http://schemas.microsoft.com/office/powerpoint/2010/main" val="3086714334"/>
      </p:ext>
    </p:extLst>
  </p:cSld>
  <p:clrMapOvr>
    <a:masterClrMapping/>
  </p:clrMapOvr>
  <p:timing>
    <p:tnLst>
      <p:par>
        <p:cTn xmlns:p14="http://schemas.microsoft.com/office/powerpoint/2010/main" id="1" dur="indefinite" restart="never" nodeType="tmRoot">
          <p:childTnLst>
            <p:seq>
              <p:cTn id="2" nodeType="mainSeq">
                <p:childTnLst>
                  <p:par>
                    <p:cTn id="3"/>
                  </p:par>
                  <p:par>
                    <p:cTn id="4" fill="hold">
                      <p:stCondLst>
                        <p:cond delay="indefinite"/>
                      </p:stCondLst>
                      <p:childTnLst>
                        <p:par>
                          <p:cTn id="5" fill="hold">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76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95298898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alpha val="49000"/>
          </a:schemeClr>
        </a:solidFill>
        <a:effectLst/>
      </p:bgPr>
    </p:bg>
    <p:spTree>
      <p:nvGrpSpPr>
        <p:cNvPr id="1" name=""/>
        <p:cNvGrpSpPr/>
        <p:nvPr/>
      </p:nvGrpSpPr>
      <p:grpSpPr>
        <a:xfrm>
          <a:off x="0" y="0"/>
          <a:ext cx="0" cy="0"/>
          <a:chOff x="0" y="0"/>
          <a:chExt cx="0" cy="0"/>
        </a:xfrm>
      </p:grpSpPr>
      <p:sp>
        <p:nvSpPr>
          <p:cNvPr id="714" name="CustomShape 4"/>
          <p:cNvSpPr/>
          <p:nvPr/>
        </p:nvSpPr>
        <p:spPr>
          <a:xfrm>
            <a:off x="8701200" y="6492960"/>
            <a:ext cx="442440" cy="364680"/>
          </a:xfrm>
          <a:prstGeom prst="rect">
            <a:avLst/>
          </a:prstGeom>
          <a:noFill/>
          <a:ln>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fld id="{EF0F98F1-1104-47CA-9160-EA1C152FBBEE}" type="slidenum">
              <a:rPr lang="en-GB" sz="1100" spc="-1">
                <a:solidFill>
                  <a:srgbClr val="000000"/>
                </a:solidFill>
                <a:uFill>
                  <a:solidFill>
                    <a:srgbClr val="FFFFFF"/>
                  </a:solidFill>
                </a:uFill>
                <a:latin typeface="Arial"/>
              </a:rPr>
              <a:pPr fontAlgn="auto">
                <a:spcBef>
                  <a:spcPts val="0"/>
                </a:spcBef>
                <a:spcAft>
                  <a:spcPts val="0"/>
                </a:spcAft>
              </a:pPr>
              <a:t>98</a:t>
            </a:fld>
            <a:endParaRPr>
              <a:solidFill>
                <a:prstClr val="black"/>
              </a:solidFill>
              <a:latin typeface="Calibri"/>
            </a:endParaRPr>
          </a:p>
        </p:txBody>
      </p:sp>
      <p:sp>
        <p:nvSpPr>
          <p:cNvPr id="718" name="CustomShape 7"/>
          <p:cNvSpPr/>
          <p:nvPr/>
        </p:nvSpPr>
        <p:spPr>
          <a:xfrm>
            <a:off x="293761" y="783995"/>
            <a:ext cx="7922162" cy="5605082"/>
          </a:xfrm>
          <a:prstGeom prst="rect">
            <a:avLst/>
          </a:prstGeom>
          <a:noFill/>
          <a:ln w="9360">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r>
              <a:rPr lang="en-GB" b="1" dirty="0" smtClean="0">
                <a:solidFill>
                  <a:prstClr val="black"/>
                </a:solidFill>
                <a:latin typeface="Calibri"/>
              </a:rPr>
              <a:t>If </a:t>
            </a:r>
            <a:r>
              <a:rPr lang="en-GB" b="1" dirty="0">
                <a:solidFill>
                  <a:prstClr val="black"/>
                </a:solidFill>
                <a:latin typeface="Calibri"/>
              </a:rPr>
              <a:t>you want an ultimate low-power system, then you have to worry about </a:t>
            </a:r>
            <a:r>
              <a:rPr lang="en-GB" b="1" i="1" dirty="0">
                <a:solidFill>
                  <a:prstClr val="black"/>
                </a:solidFill>
                <a:latin typeface="Calibri"/>
              </a:rPr>
              <a:t>energy usage at every level in the system design</a:t>
            </a:r>
            <a:r>
              <a:rPr lang="en-GB" b="1" dirty="0">
                <a:solidFill>
                  <a:prstClr val="black"/>
                </a:solidFill>
                <a:latin typeface="Calibri"/>
              </a:rPr>
              <a:t>, and you have to get it right from top to bottom, because any level at which you get it wrong is going to lose you perhaps an order of magnitude in terms of power efficiency.</a:t>
            </a:r>
            <a:r>
              <a:rPr lang="en-GB" sz="1200" dirty="0">
                <a:solidFill>
                  <a:prstClr val="black"/>
                </a:solidFill>
                <a:latin typeface="Calibri"/>
              </a:rPr>
              <a:t> </a:t>
            </a: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The </a:t>
            </a:r>
            <a:r>
              <a:rPr lang="en-GB" sz="1200" dirty="0">
                <a:solidFill>
                  <a:prstClr val="black"/>
                </a:solidFill>
                <a:latin typeface="Calibri"/>
              </a:rPr>
              <a:t>hardware technology has a first-order impact on the power efficiency of the system, but you've also got to have software at the top that avoids waste wherever it can. You need to avoid, for instance, anything that resembles a polling loop because that's just burning power to do nothing.</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think one of the hard questions is whether you can pass the responsibility for the software efficiency right back to the programmer.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Do </a:t>
            </a:r>
            <a:r>
              <a:rPr lang="en-GB" b="1" dirty="0">
                <a:solidFill>
                  <a:prstClr val="black"/>
                </a:solidFill>
                <a:latin typeface="Calibri"/>
              </a:rPr>
              <a:t>programmers really have any understanding of how much energy their algorithms consume? </a:t>
            </a:r>
            <a:endParaRPr lang="en-GB" b="1"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work in a computer science department, and it's not clear to me that we teach the students much about how long their algorithms take to execute, let alone how much energy they consume in the course of executing and how you go about optimizing an algorithm for its energy consumption.</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a:solidFill>
                  <a:prstClr val="black"/>
                </a:solidFill>
                <a:latin typeface="Calibri"/>
              </a:rPr>
              <a:t>Some of the responsibility for that will probably get pushed down into compilers, but I still think that fundamentally, at </a:t>
            </a:r>
            <a:r>
              <a:rPr lang="en-GB" sz="1200" dirty="0" smtClean="0">
                <a:solidFill>
                  <a:prstClr val="black"/>
                </a:solidFill>
                <a:latin typeface="Calibri"/>
              </a:rPr>
              <a:t>the </a:t>
            </a:r>
            <a:r>
              <a:rPr lang="en-GB" sz="1200" dirty="0">
                <a:solidFill>
                  <a:prstClr val="black"/>
                </a:solidFill>
                <a:latin typeface="Calibri"/>
              </a:rPr>
              <a:t>top level, </a:t>
            </a:r>
            <a:r>
              <a:rPr lang="en-GB" b="1" dirty="0">
                <a:solidFill>
                  <a:prstClr val="black"/>
                </a:solidFill>
                <a:latin typeface="Calibri"/>
              </a:rPr>
              <a:t>programmers will not be able to afford to be ignorant about the energy cost of the programs they write</a:t>
            </a:r>
            <a:r>
              <a:rPr lang="en-GB" b="1" dirty="0" smtClean="0">
                <a:solidFill>
                  <a:prstClr val="black"/>
                </a:solidFill>
                <a:latin typeface="Calibri"/>
              </a:rPr>
              <a:t>.</a:t>
            </a:r>
          </a:p>
          <a:p>
            <a:pPr fontAlgn="auto">
              <a:spcBef>
                <a:spcPts val="0"/>
              </a:spcBef>
              <a:spcAft>
                <a:spcPts val="0"/>
              </a:spcAft>
            </a:pPr>
            <a:r>
              <a:rPr lang="en-GB" sz="1200" dirty="0" smtClean="0">
                <a:solidFill>
                  <a:prstClr val="black"/>
                </a:solidFill>
                <a:latin typeface="Calibri"/>
              </a:rPr>
              <a:t>What </a:t>
            </a:r>
            <a:r>
              <a:rPr lang="en-GB" sz="1200" dirty="0">
                <a:solidFill>
                  <a:prstClr val="black"/>
                </a:solidFill>
                <a:latin typeface="Calibri"/>
              </a:rPr>
              <a:t>you need in order to be able to work in this way at all is instrumentation that tells you that running this algorithm has this kind of energy cost and running that algorithm has that kind of energy cost.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You </a:t>
            </a:r>
            <a:r>
              <a:rPr lang="en-GB" b="1" dirty="0">
                <a:solidFill>
                  <a:prstClr val="black"/>
                </a:solidFill>
                <a:latin typeface="Calibri"/>
              </a:rPr>
              <a:t>need tools that give you feedback and tell you how good your decisions are. </a:t>
            </a:r>
            <a:r>
              <a:rPr lang="en-GB" sz="1200" dirty="0">
                <a:solidFill>
                  <a:prstClr val="black"/>
                </a:solidFill>
                <a:latin typeface="Calibri"/>
              </a:rPr>
              <a:t>Currently the tools don't give you that kind of feedback.</a:t>
            </a:r>
          </a:p>
        </p:txBody>
      </p:sp>
      <p:sp>
        <p:nvSpPr>
          <p:cNvPr id="720" name="CustomShape 9"/>
          <p:cNvSpPr/>
          <p:nvPr/>
        </p:nvSpPr>
        <p:spPr>
          <a:xfrm>
            <a:off x="330089" y="6141425"/>
            <a:ext cx="5785406" cy="4268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GB" sz="800" b="1" dirty="0" smtClean="0">
                <a:solidFill>
                  <a:prstClr val="black"/>
                </a:solidFill>
                <a:latin typeface="Calibri"/>
              </a:rPr>
              <a:t>February 2010, </a:t>
            </a:r>
            <a:r>
              <a:rPr lang="en-GB" sz="800" b="1" dirty="0" err="1" smtClean="0">
                <a:solidFill>
                  <a:prstClr val="black"/>
                </a:solidFill>
                <a:latin typeface="Calibri"/>
              </a:rPr>
              <a:t>acmqueue</a:t>
            </a:r>
            <a:r>
              <a:rPr lang="en-GB" sz="800" b="1" dirty="0" smtClean="0">
                <a:solidFill>
                  <a:prstClr val="black"/>
                </a:solidFill>
                <a:latin typeface="Calibri"/>
              </a:rPr>
              <a:t> Interview with Steve </a:t>
            </a:r>
            <a:r>
              <a:rPr lang="en-GB" sz="800" b="1" dirty="0" err="1" smtClean="0">
                <a:solidFill>
                  <a:prstClr val="black"/>
                </a:solidFill>
                <a:latin typeface="Calibri"/>
              </a:rPr>
              <a:t>Furber</a:t>
            </a:r>
            <a:r>
              <a:rPr lang="en-GB" sz="800" b="1" dirty="0" smtClean="0">
                <a:solidFill>
                  <a:prstClr val="black"/>
                </a:solidFill>
                <a:latin typeface="Calibri"/>
              </a:rPr>
              <a:t> </a:t>
            </a:r>
          </a:p>
          <a:p>
            <a:pPr fontAlgn="auto">
              <a:spcBef>
                <a:spcPts val="0"/>
              </a:spcBef>
              <a:spcAft>
                <a:spcPts val="0"/>
              </a:spcAft>
            </a:pPr>
            <a:r>
              <a:rPr lang="en-GB" sz="800" b="1" dirty="0" smtClean="0">
                <a:solidFill>
                  <a:prstClr val="black"/>
                </a:solidFill>
                <a:latin typeface="Calibri"/>
              </a:rPr>
              <a:t>The </a:t>
            </a:r>
            <a:r>
              <a:rPr lang="en-GB" sz="800" b="1" dirty="0">
                <a:solidFill>
                  <a:prstClr val="black"/>
                </a:solidFill>
                <a:latin typeface="Calibri"/>
              </a:rPr>
              <a:t>designer of the ARM chip shares lessons on energy-efficient </a:t>
            </a:r>
            <a:r>
              <a:rPr lang="en-GB" sz="800" b="1" dirty="0" smtClean="0">
                <a:solidFill>
                  <a:prstClr val="black"/>
                </a:solidFill>
                <a:latin typeface="Calibri"/>
              </a:rPr>
              <a:t>computing at:</a:t>
            </a:r>
            <a:r>
              <a:rPr lang="en-GB" sz="800" spc="-1" dirty="0" smtClean="0">
                <a:solidFill>
                  <a:srgbClr val="808080"/>
                </a:solidFill>
                <a:uFill>
                  <a:solidFill>
                    <a:srgbClr val="FFFFFF"/>
                  </a:solidFill>
                </a:uFill>
                <a:latin typeface="Arial"/>
              </a:rPr>
              <a:t> </a:t>
            </a:r>
            <a:r>
              <a:rPr lang="en-GB" sz="800" u="sng" spc="-1" dirty="0">
                <a:solidFill>
                  <a:srgbClr val="009999"/>
                </a:solidFill>
                <a:uFill>
                  <a:solidFill>
                    <a:srgbClr val="FFFFFF"/>
                  </a:solidFill>
                </a:uFill>
                <a:latin typeface="Arial"/>
              </a:rPr>
              <a:t>http://queue.acm.org/detail.cfm?id=1716385</a:t>
            </a:r>
            <a:endParaRPr dirty="0">
              <a:solidFill>
                <a:prstClr val="black"/>
              </a:solidFill>
              <a:latin typeface="Calibri"/>
            </a:endParaRPr>
          </a:p>
        </p:txBody>
      </p:sp>
      <p:sp>
        <p:nvSpPr>
          <p:cNvPr id="3" name="TextBox 2"/>
          <p:cNvSpPr txBox="1"/>
          <p:nvPr/>
        </p:nvSpPr>
        <p:spPr>
          <a:xfrm>
            <a:off x="6340653" y="6123942"/>
            <a:ext cx="1993557" cy="369332"/>
          </a:xfrm>
          <a:prstGeom prst="rect">
            <a:avLst/>
          </a:prstGeom>
          <a:noFill/>
        </p:spPr>
        <p:txBody>
          <a:bodyPr wrap="square" rtlCol="0">
            <a:spAutoFit/>
          </a:bodyPr>
          <a:lstStyle/>
          <a:p>
            <a:pPr algn="r" fontAlgn="auto">
              <a:spcBef>
                <a:spcPts val="0"/>
              </a:spcBef>
              <a:spcAft>
                <a:spcPts val="0"/>
              </a:spcAft>
            </a:pPr>
            <a:r>
              <a:rPr lang="en-GB" b="1" dirty="0">
                <a:solidFill>
                  <a:prstClr val="black"/>
                </a:solidFill>
                <a:latin typeface="Calibri"/>
              </a:rPr>
              <a:t>Steve </a:t>
            </a:r>
            <a:r>
              <a:rPr lang="en-GB" b="1" dirty="0" err="1" smtClean="0">
                <a:solidFill>
                  <a:prstClr val="black"/>
                </a:solidFill>
                <a:latin typeface="Calibri"/>
              </a:rPr>
              <a:t>Furber</a:t>
            </a:r>
            <a:endParaRPr lang="en-GB" b="1" dirty="0">
              <a:solidFill>
                <a:prstClr val="black"/>
              </a:solidFill>
              <a:latin typeface="Calibri"/>
            </a:endParaRPr>
          </a:p>
        </p:txBody>
      </p:sp>
    </p:spTree>
    <p:extLst>
      <p:ext uri="{BB962C8B-B14F-4D97-AF65-F5344CB8AC3E}">
        <p14:creationId xmlns:p14="http://schemas.microsoft.com/office/powerpoint/2010/main" val="139950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18">
                                            <p:txEl>
                                              <p:pRg st="4" end="4"/>
                                            </p:txEl>
                                          </p:spTgt>
                                        </p:tgtEl>
                                        <p:attrNameLst>
                                          <p:attrName>style.color</p:attrName>
                                        </p:attrNameLst>
                                      </p:cBhvr>
                                      <p:to>
                                        <a:srgbClr val="8E0518"/>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718">
                                            <p:txEl>
                                              <p:pRg st="4" end="4"/>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alpha val="49000"/>
          </a:schemeClr>
        </a:solidFill>
        <a:effectLst/>
      </p:bgPr>
    </p:bg>
    <p:spTree>
      <p:nvGrpSpPr>
        <p:cNvPr id="1" name=""/>
        <p:cNvGrpSpPr/>
        <p:nvPr/>
      </p:nvGrpSpPr>
      <p:grpSpPr>
        <a:xfrm>
          <a:off x="0" y="0"/>
          <a:ext cx="0" cy="0"/>
          <a:chOff x="0" y="0"/>
          <a:chExt cx="0" cy="0"/>
        </a:xfrm>
      </p:grpSpPr>
      <p:sp>
        <p:nvSpPr>
          <p:cNvPr id="714" name="CustomShape 4"/>
          <p:cNvSpPr/>
          <p:nvPr/>
        </p:nvSpPr>
        <p:spPr>
          <a:xfrm>
            <a:off x="8701200" y="6492960"/>
            <a:ext cx="442440" cy="364680"/>
          </a:xfrm>
          <a:prstGeom prst="rect">
            <a:avLst/>
          </a:prstGeom>
          <a:noFill/>
          <a:ln>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fld id="{EF0F98F1-1104-47CA-9160-EA1C152FBBEE}" type="slidenum">
              <a:rPr lang="en-GB" sz="1100" spc="-1">
                <a:solidFill>
                  <a:srgbClr val="000000"/>
                </a:solidFill>
                <a:uFill>
                  <a:solidFill>
                    <a:srgbClr val="FFFFFF"/>
                  </a:solidFill>
                </a:uFill>
                <a:latin typeface="Arial"/>
              </a:rPr>
              <a:pPr fontAlgn="auto">
                <a:spcBef>
                  <a:spcPts val="0"/>
                </a:spcBef>
                <a:spcAft>
                  <a:spcPts val="0"/>
                </a:spcAft>
              </a:pPr>
              <a:t>99</a:t>
            </a:fld>
            <a:endParaRPr>
              <a:solidFill>
                <a:prstClr val="black"/>
              </a:solidFill>
              <a:latin typeface="Calibri"/>
            </a:endParaRPr>
          </a:p>
        </p:txBody>
      </p:sp>
      <p:sp>
        <p:nvSpPr>
          <p:cNvPr id="718" name="CustomShape 7"/>
          <p:cNvSpPr/>
          <p:nvPr/>
        </p:nvSpPr>
        <p:spPr>
          <a:xfrm>
            <a:off x="547758" y="783995"/>
            <a:ext cx="7922162" cy="5605082"/>
          </a:xfrm>
          <a:prstGeom prst="rect">
            <a:avLst/>
          </a:prstGeom>
          <a:noFill/>
          <a:ln w="9360">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r>
              <a:rPr lang="en-GB" b="1" dirty="0" smtClean="0">
                <a:solidFill>
                  <a:prstClr val="black"/>
                </a:solidFill>
                <a:latin typeface="Calibri"/>
              </a:rPr>
              <a:t>If </a:t>
            </a:r>
            <a:r>
              <a:rPr lang="en-GB" b="1" dirty="0">
                <a:solidFill>
                  <a:prstClr val="black"/>
                </a:solidFill>
                <a:latin typeface="Calibri"/>
              </a:rPr>
              <a:t>you want an ultimate low-power system, then you have to worry about </a:t>
            </a:r>
            <a:r>
              <a:rPr lang="en-GB" b="1" i="1" dirty="0">
                <a:solidFill>
                  <a:prstClr val="black"/>
                </a:solidFill>
                <a:latin typeface="Calibri"/>
              </a:rPr>
              <a:t>energy usage at every level in the system design</a:t>
            </a:r>
            <a:r>
              <a:rPr lang="en-GB" b="1" dirty="0">
                <a:solidFill>
                  <a:prstClr val="black"/>
                </a:solidFill>
                <a:latin typeface="Calibri"/>
              </a:rPr>
              <a:t>, and you have to get it right from top to bottom, because any level at which you get it wrong is going to lose you perhaps an order of magnitude in terms of power efficiency.</a:t>
            </a:r>
            <a:r>
              <a:rPr lang="en-GB" sz="1200" dirty="0">
                <a:solidFill>
                  <a:prstClr val="black"/>
                </a:solidFill>
                <a:latin typeface="Calibri"/>
              </a:rPr>
              <a:t> </a:t>
            </a: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The </a:t>
            </a:r>
            <a:r>
              <a:rPr lang="en-GB" sz="1200" dirty="0">
                <a:solidFill>
                  <a:prstClr val="black"/>
                </a:solidFill>
                <a:latin typeface="Calibri"/>
              </a:rPr>
              <a:t>hardware technology has a first-order impact on the power efficiency of the system, but you've also got to have software at the top that avoids waste wherever it can. You need to avoid, for instance, anything that resembles a polling loop because that's just burning power to do nothing.</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think one of the hard questions is whether you can pass the responsibility for the software efficiency right back to the programmer.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Do </a:t>
            </a:r>
            <a:r>
              <a:rPr lang="en-GB" b="1" dirty="0">
                <a:solidFill>
                  <a:prstClr val="black"/>
                </a:solidFill>
                <a:latin typeface="Calibri"/>
              </a:rPr>
              <a:t>programmers really have any understanding of how much energy their algorithms consume? </a:t>
            </a:r>
            <a:endParaRPr lang="en-GB" b="1"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work in a computer science department, and it's not clear to me that we teach the students much about how long their algorithms take to execute, let alone how much energy they consume in the course of executing and how you go about optimizing an algorithm for its energy consumption.</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a:solidFill>
                  <a:prstClr val="black"/>
                </a:solidFill>
                <a:latin typeface="Calibri"/>
              </a:rPr>
              <a:t>Some of the responsibility for that will probably get pushed down into compilers, but I still think that fundamentally, at </a:t>
            </a:r>
            <a:r>
              <a:rPr lang="en-GB" sz="1200" dirty="0" smtClean="0">
                <a:solidFill>
                  <a:prstClr val="black"/>
                </a:solidFill>
                <a:latin typeface="Calibri"/>
              </a:rPr>
              <a:t>the </a:t>
            </a:r>
            <a:r>
              <a:rPr lang="en-GB" sz="1200" dirty="0">
                <a:solidFill>
                  <a:prstClr val="black"/>
                </a:solidFill>
                <a:latin typeface="Calibri"/>
              </a:rPr>
              <a:t>top level, </a:t>
            </a:r>
            <a:r>
              <a:rPr lang="en-GB" b="1" dirty="0">
                <a:solidFill>
                  <a:prstClr val="black"/>
                </a:solidFill>
                <a:latin typeface="Calibri"/>
              </a:rPr>
              <a:t>programmers will not be able to afford to be ignorant about the energy cost of the programs they write</a:t>
            </a:r>
            <a:r>
              <a:rPr lang="en-GB" b="1" dirty="0" smtClean="0">
                <a:solidFill>
                  <a:prstClr val="black"/>
                </a:solidFill>
                <a:latin typeface="Calibri"/>
              </a:rPr>
              <a:t>.</a:t>
            </a:r>
          </a:p>
          <a:p>
            <a:pPr fontAlgn="auto">
              <a:spcBef>
                <a:spcPts val="0"/>
              </a:spcBef>
              <a:spcAft>
                <a:spcPts val="0"/>
              </a:spcAft>
            </a:pPr>
            <a:r>
              <a:rPr lang="en-GB" sz="1200" dirty="0" smtClean="0">
                <a:solidFill>
                  <a:prstClr val="black"/>
                </a:solidFill>
                <a:latin typeface="Calibri"/>
              </a:rPr>
              <a:t>What </a:t>
            </a:r>
            <a:r>
              <a:rPr lang="en-GB" sz="1200" dirty="0">
                <a:solidFill>
                  <a:prstClr val="black"/>
                </a:solidFill>
                <a:latin typeface="Calibri"/>
              </a:rPr>
              <a:t>you need in order to be able to work in this way at all is instrumentation that tells you that running this algorithm has this kind of energy cost and running that algorithm has that kind of energy cost.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You </a:t>
            </a:r>
            <a:r>
              <a:rPr lang="en-GB" b="1" dirty="0">
                <a:solidFill>
                  <a:prstClr val="black"/>
                </a:solidFill>
                <a:latin typeface="Calibri"/>
              </a:rPr>
              <a:t>need tools that give you feedback and tell you how good your decisions are. </a:t>
            </a:r>
            <a:r>
              <a:rPr lang="en-GB" sz="1200" dirty="0">
                <a:solidFill>
                  <a:prstClr val="black"/>
                </a:solidFill>
                <a:latin typeface="Calibri"/>
              </a:rPr>
              <a:t>Currently the tools don't give you that kind of feedback.</a:t>
            </a:r>
          </a:p>
        </p:txBody>
      </p:sp>
      <p:sp>
        <p:nvSpPr>
          <p:cNvPr id="720" name="CustomShape 9"/>
          <p:cNvSpPr/>
          <p:nvPr/>
        </p:nvSpPr>
        <p:spPr>
          <a:xfrm>
            <a:off x="569145" y="6141425"/>
            <a:ext cx="5785406" cy="4268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GB" sz="800" b="1" dirty="0" smtClean="0">
                <a:solidFill>
                  <a:prstClr val="black"/>
                </a:solidFill>
                <a:latin typeface="Calibri"/>
              </a:rPr>
              <a:t>February 2010, </a:t>
            </a:r>
            <a:r>
              <a:rPr lang="en-GB" sz="800" b="1" dirty="0" err="1" smtClean="0">
                <a:solidFill>
                  <a:prstClr val="black"/>
                </a:solidFill>
                <a:latin typeface="Calibri"/>
              </a:rPr>
              <a:t>acmqueue</a:t>
            </a:r>
            <a:r>
              <a:rPr lang="en-GB" sz="800" b="1" dirty="0" smtClean="0">
                <a:solidFill>
                  <a:prstClr val="black"/>
                </a:solidFill>
                <a:latin typeface="Calibri"/>
              </a:rPr>
              <a:t> Interview with Steve </a:t>
            </a:r>
            <a:r>
              <a:rPr lang="en-GB" sz="800" b="1" dirty="0" err="1" smtClean="0">
                <a:solidFill>
                  <a:prstClr val="black"/>
                </a:solidFill>
                <a:latin typeface="Calibri"/>
              </a:rPr>
              <a:t>Furber</a:t>
            </a:r>
            <a:r>
              <a:rPr lang="en-GB" sz="800" b="1" dirty="0" smtClean="0">
                <a:solidFill>
                  <a:prstClr val="black"/>
                </a:solidFill>
                <a:latin typeface="Calibri"/>
              </a:rPr>
              <a:t> </a:t>
            </a:r>
          </a:p>
          <a:p>
            <a:pPr fontAlgn="auto">
              <a:spcBef>
                <a:spcPts val="0"/>
              </a:spcBef>
              <a:spcAft>
                <a:spcPts val="0"/>
              </a:spcAft>
            </a:pPr>
            <a:r>
              <a:rPr lang="en-GB" sz="800" b="1" dirty="0" smtClean="0">
                <a:solidFill>
                  <a:prstClr val="black"/>
                </a:solidFill>
                <a:latin typeface="Calibri"/>
              </a:rPr>
              <a:t>The </a:t>
            </a:r>
            <a:r>
              <a:rPr lang="en-GB" sz="800" b="1" dirty="0">
                <a:solidFill>
                  <a:prstClr val="black"/>
                </a:solidFill>
                <a:latin typeface="Calibri"/>
              </a:rPr>
              <a:t>designer of the ARM chip shares lessons on energy-efficient </a:t>
            </a:r>
            <a:r>
              <a:rPr lang="en-GB" sz="800" b="1" dirty="0" smtClean="0">
                <a:solidFill>
                  <a:prstClr val="black"/>
                </a:solidFill>
                <a:latin typeface="Calibri"/>
              </a:rPr>
              <a:t>computing at:</a:t>
            </a:r>
            <a:r>
              <a:rPr lang="en-GB" sz="800" spc="-1" dirty="0" smtClean="0">
                <a:solidFill>
                  <a:srgbClr val="808080"/>
                </a:solidFill>
                <a:uFill>
                  <a:solidFill>
                    <a:srgbClr val="FFFFFF"/>
                  </a:solidFill>
                </a:uFill>
                <a:latin typeface="Arial"/>
              </a:rPr>
              <a:t> </a:t>
            </a:r>
            <a:r>
              <a:rPr lang="en-GB" sz="800" u="sng" spc="-1" dirty="0">
                <a:solidFill>
                  <a:srgbClr val="009999"/>
                </a:solidFill>
                <a:uFill>
                  <a:solidFill>
                    <a:srgbClr val="FFFFFF"/>
                  </a:solidFill>
                </a:uFill>
                <a:latin typeface="Arial"/>
              </a:rPr>
              <a:t>http://queue.acm.org/detail.cfm?id=1716385</a:t>
            </a:r>
            <a:endParaRPr dirty="0">
              <a:solidFill>
                <a:prstClr val="black"/>
              </a:solidFill>
              <a:latin typeface="Calibri"/>
            </a:endParaRPr>
          </a:p>
        </p:txBody>
      </p:sp>
      <p:sp>
        <p:nvSpPr>
          <p:cNvPr id="3" name="TextBox 2"/>
          <p:cNvSpPr txBox="1"/>
          <p:nvPr/>
        </p:nvSpPr>
        <p:spPr>
          <a:xfrm>
            <a:off x="6340653" y="6123942"/>
            <a:ext cx="1993557" cy="369332"/>
          </a:xfrm>
          <a:prstGeom prst="rect">
            <a:avLst/>
          </a:prstGeom>
          <a:noFill/>
        </p:spPr>
        <p:txBody>
          <a:bodyPr wrap="square" rtlCol="0">
            <a:spAutoFit/>
          </a:bodyPr>
          <a:lstStyle/>
          <a:p>
            <a:pPr algn="r" fontAlgn="auto">
              <a:spcBef>
                <a:spcPts val="0"/>
              </a:spcBef>
              <a:spcAft>
                <a:spcPts val="0"/>
              </a:spcAft>
            </a:pPr>
            <a:r>
              <a:rPr lang="en-GB" b="1" dirty="0">
                <a:solidFill>
                  <a:prstClr val="black"/>
                </a:solidFill>
                <a:latin typeface="Calibri"/>
              </a:rPr>
              <a:t>Steve </a:t>
            </a:r>
            <a:r>
              <a:rPr lang="en-GB" b="1" dirty="0" err="1" smtClean="0">
                <a:solidFill>
                  <a:prstClr val="black"/>
                </a:solidFill>
                <a:latin typeface="Calibri"/>
              </a:rPr>
              <a:t>Furber</a:t>
            </a:r>
            <a:endParaRPr lang="en-GB" b="1" dirty="0">
              <a:solidFill>
                <a:prstClr val="black"/>
              </a:solidFill>
              <a:latin typeface="Calibri"/>
            </a:endParaRPr>
          </a:p>
        </p:txBody>
      </p:sp>
    </p:spTree>
    <p:extLst>
      <p:ext uri="{BB962C8B-B14F-4D97-AF65-F5344CB8AC3E}">
        <p14:creationId xmlns:p14="http://schemas.microsoft.com/office/powerpoint/2010/main" val="21624479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20156</TotalTime>
  <Words>4705</Words>
  <Application>Microsoft Macintosh PowerPoint</Application>
  <PresentationFormat>On-screen Show (4:3)</PresentationFormat>
  <Paragraphs>631</Paragraphs>
  <Slides>99</Slides>
  <Notes>91</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99</vt:i4>
      </vt:variant>
    </vt:vector>
  </HeadingPairs>
  <TitlesOfParts>
    <vt:vector size="105" baseType="lpstr">
      <vt:lpstr>Default Design</vt:lpstr>
      <vt:lpstr>1_Default Design</vt:lpstr>
      <vt:lpstr>2_Default Design</vt:lpstr>
      <vt:lpstr>3_Default Design</vt:lpstr>
      <vt:lpstr>4_Default Design</vt:lpstr>
      <vt:lpstr>Acrobat Document</vt:lpstr>
      <vt:lpstr>PowerPoint Presentation</vt:lpstr>
      <vt:lpstr>Bristol</vt:lpstr>
      <vt:lpstr>The University of Bristol</vt:lpstr>
      <vt:lpstr>PowerPoint Presentation</vt:lpstr>
      <vt:lpstr>Overview</vt:lpstr>
      <vt:lpstr>Overview</vt:lpstr>
      <vt:lpstr>Learning Objectives</vt:lpstr>
      <vt:lpstr>Introduction and  Motivation</vt:lpstr>
      <vt:lpstr>PowerPoint Presentation</vt:lpstr>
      <vt:lpstr>PowerPoint Presentation</vt:lpstr>
      <vt:lpstr>Electricity Consumption (Billion kwH, 2007)</vt:lpstr>
      <vt:lpstr>PowerPoint Presentation</vt:lpstr>
      <vt:lpstr>Crowds in St. Peter’s Square</vt:lpstr>
      <vt:lpstr>Energy Aware Computing</vt:lpstr>
      <vt:lpstr>Energy Efficiency of ICT</vt:lpstr>
      <vt:lpstr>Hardware Design</vt:lpstr>
      <vt:lpstr>Greater Savings at Higher Levels</vt:lpstr>
      <vt:lpstr>PowerPoint Presentation</vt:lpstr>
      <vt:lpstr>Wasted Potential</vt:lpstr>
      <vt:lpstr>Energy Efficiency of ICT</vt:lpstr>
      <vt:lpstr> The Focus is on Software</vt:lpstr>
      <vt:lpstr> The Focus is on Software</vt:lpstr>
      <vt:lpstr>PowerPoint Presentation</vt:lpstr>
      <vt:lpstr>Aligning SW Design Decisions with  Energy Efficiency as Design Goal</vt:lpstr>
      <vt:lpstr>Energy Transparency</vt:lpstr>
      <vt:lpstr>Energy Transparency</vt:lpstr>
      <vt:lpstr>Transparency</vt:lpstr>
      <vt:lpstr>Transparency</vt:lpstr>
      <vt:lpstr>Transparency</vt:lpstr>
      <vt:lpstr>Why Energy Transparency?</vt:lpstr>
      <vt:lpstr>Measuring the Energy Consumption of Computation</vt:lpstr>
      <vt:lpstr>Measuring Power</vt:lpstr>
      <vt:lpstr>The Power Monitor</vt:lpstr>
      <vt:lpstr>Measuring Power</vt:lpstr>
      <vt:lpstr>Measuring Energy</vt:lpstr>
      <vt:lpstr>How much data?</vt:lpstr>
      <vt:lpstr>The Showstopper </vt:lpstr>
      <vt:lpstr>Open Energy Measurement Board</vt:lpstr>
      <vt:lpstr>Open Energy Measurement Board</vt:lpstr>
      <vt:lpstr>Open Energy Measurement Board</vt:lpstr>
      <vt:lpstr>Dynamic Energy Monitoring</vt:lpstr>
      <vt:lpstr>The EACOF</vt:lpstr>
      <vt:lpstr>High Level</vt:lpstr>
      <vt:lpstr>Providers</vt:lpstr>
      <vt:lpstr>Consumers</vt:lpstr>
      <vt:lpstr>Comparing Sorting Algorithms</vt:lpstr>
      <vt:lpstr>Invitation: EACOF is open source!</vt:lpstr>
      <vt:lpstr>Static Analysis for  Energy Consumption</vt:lpstr>
      <vt:lpstr>PowerPoint Presentation</vt:lpstr>
      <vt:lpstr>The ENTRA Project</vt:lpstr>
      <vt:lpstr>SRA for Energy Consumption</vt:lpstr>
      <vt:lpstr>Specified Resource Usage</vt:lpstr>
      <vt:lpstr>Analysis Result</vt:lpstr>
      <vt:lpstr>Verification</vt:lpstr>
      <vt:lpstr>PowerPoint Presentation</vt:lpstr>
      <vt:lpstr>Energy Modelling captures energy consumption</vt:lpstr>
      <vt:lpstr>Energy Modelling</vt:lpstr>
      <vt:lpstr>PowerPoint Presentation</vt:lpstr>
      <vt:lpstr>The set up...</vt:lpstr>
      <vt:lpstr>PowerPoint Presentation</vt:lpstr>
      <vt:lpstr>PowerPoint Presentation</vt:lpstr>
      <vt:lpstr>a*b = b*a</vt:lpstr>
      <vt:lpstr>Energy(a*b) ≠ Energy(b*a) </vt:lpstr>
      <vt:lpstr>PowerPoint Presentation</vt:lpstr>
      <vt:lpstr>W/A/B-Case Energy Consumption</vt:lpstr>
      <vt:lpstr>W/A/B-Case Energy Consumption</vt:lpstr>
      <vt:lpstr>PowerPoint Presentation</vt:lpstr>
      <vt:lpstr>PowerPoint Presentation</vt:lpstr>
      <vt:lpstr>Impact of datapath switching</vt:lpstr>
      <vt:lpstr>Energy Consumption Analysis enables energy transparency</vt:lpstr>
      <vt:lpstr>PowerPoint Presentation</vt:lpstr>
      <vt:lpstr>SRA at the ISA Level</vt:lpstr>
      <vt:lpstr>PowerPoint Presentation</vt:lpstr>
      <vt:lpstr>ISA-Level Analysis Results</vt:lpstr>
      <vt:lpstr>ISA-Level Analysis Results</vt:lpstr>
      <vt:lpstr>Analysis Options</vt:lpstr>
      <vt:lpstr>Energy Consumption of LLVM IR</vt:lpstr>
      <vt:lpstr>Analysis at the LLVM-IR Level</vt:lpstr>
      <vt:lpstr>EC Static Analysis Results</vt:lpstr>
      <vt:lpstr>EC Static Analysis Results</vt:lpstr>
      <vt:lpstr>EC Static Analysis Results</vt:lpstr>
      <vt:lpstr>Towards Energy Aware  Software Engineering</vt:lpstr>
      <vt:lpstr>Energy Transparency</vt:lpstr>
      <vt:lpstr>Energy Transparency</vt:lpstr>
      <vt:lpstr>Energy Transparency</vt:lpstr>
      <vt:lpstr>Energy Transparency</vt:lpstr>
      <vt:lpstr>More POWER to SW Developers</vt:lpstr>
      <vt:lpstr>EACO @ Bristol</vt:lpstr>
      <vt:lpstr>EACO Research at Bristol</vt:lpstr>
      <vt:lpstr>The ICT-Energy CSA</vt:lpstr>
      <vt:lpstr>PowerPoint Presentation</vt:lpstr>
      <vt:lpstr>ICT-Energy Summer School</vt:lpstr>
      <vt:lpstr>ICT Energy Summer School</vt:lpstr>
      <vt:lpstr>ICT-Energy Science Conference</vt:lpstr>
      <vt:lpstr>ICT-Energy Strategic Research Roadmap</vt:lpstr>
      <vt:lpstr>PowerPoint Presentation</vt:lpstr>
      <vt:lpstr>PowerPoint Presentation</vt:lpstr>
      <vt:lpstr>PowerPoint Presentation</vt:lpstr>
      <vt:lpstr>PowerPoint Presentation</vt:lpstr>
    </vt:vector>
  </TitlesOfParts>
  <Manager/>
  <Company>University of Bristol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and energy aware computing</dc:title>
  <dc:subject/>
  <dc:creator>Kerstin Eder</dc:creator>
  <cp:keywords/>
  <dc:description/>
  <cp:lastModifiedBy>Kerstin Eder</cp:lastModifiedBy>
  <cp:revision>557</cp:revision>
  <cp:lastPrinted>2015-11-11T19:31:20Z</cp:lastPrinted>
  <dcterms:created xsi:type="dcterms:W3CDTF">2006-05-11T10:00:56Z</dcterms:created>
  <dcterms:modified xsi:type="dcterms:W3CDTF">2016-08-12T09:34:59Z</dcterms:modified>
  <cp:category/>
</cp:coreProperties>
</file>